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Scope: server-side TLS termination on Xeon 6 with integrated QAT, plus an optional GPU arm. Aim is attribution of gains, not a marketing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RFC 2119 language is deliberate. The single-variable rule is what makes the deltas attributable.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C1 exists to bound the pure-PQC case. D1 is the only arm that needs the GPU, so it runs last.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answers the question people ask first: why is there no post-quantum offload column.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Published vendor results have been produced on liboqs 0.10.1, which predates the AVX-512 contributions. Version capture is not bookkeeping, it changes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W3 is the slide that stops a GPU arm from being declared a win on throughput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randomisation and client-headroom checks are the two steps most often skipped and the two that most often invalidate a campaign.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Report ML-DSA sign as a distribution. The rejection sampling loop gives it a right-skewed tail that a mean hides.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turbo licence point matters: an AVX-512 heavy arm can post a lower clock than the classical baseline, which shows up as a regression that is really a frequency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QAT arm whose ring counters stay flat is a software run that has been mislabelled. That check gates acceptance of every offload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Layer joins are done on run identifier and timestamp, which is why the shared clock requirement is not optional.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Continuous perf record is deliberately excluded from measurement runs. It is a separate profiling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Cycles per handshake is the number to lead with internally. Connections per second is the number for external comparison.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Item two is worth doing on purpose once: break an arm deliberately and confirm it fails loudly.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no batch size satisfies both conditions, the honest finding is that the GPU arm does not apply to interactive TLS termination.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Published Intel figures were produced on a library version predating the vectorised kernels, so our optimised runs may exceed them. That is expected, not suspicious.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Framing matters here. The demo is a calculator and a teaching aid, never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Rendered design study. The shipped page follows this language and the layout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duplicate-as-table rule also serves the analysis: anything on screen can be copied into a notebook.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row without a real measurement behind it stays visibly marked as a placeholder in the page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P0 exists so that a telemetry defect is found before it contaminates four arms of comparative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rgbClr val="12102B"/>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5760720" y="0"/>
            <a:ext cx="6430975" cy="6858000"/>
          </a:xfrm>
          <a:prstGeom prst="rect">
            <a:avLst/>
          </a:prstGeom>
          <a:solidFill>
            <a:srgbClr val="0C0B1A"/>
          </a:solidFill>
          <a:ln w="12700">
            <a:solidFill>
              <a:srgbClr val="0C0B1A"/>
            </a:solidFill>
            <a:prstDash val="solid"/>
          </a:ln>
        </p:spPr>
      </p:sp>
      <p:pic>
        <p:nvPicPr>
          <p:cNvPr id="3" name="Image 0" descr="/home/claude/gen/hero-1.jpg">    </p:cNvPr>
          <p:cNvPicPr>
            <a:picLocks noChangeAspect="1"/>
          </p:cNvPicPr>
          <p:nvPr/>
        </p:nvPicPr>
        <p:blipFill>
          <a:blip r:embed="rId1"/>
          <a:stretch>
            <a:fillRect/>
          </a:stretch>
        </p:blipFill>
        <p:spPr>
          <a:xfrm>
            <a:off x="5760720" y="1517904"/>
            <a:ext cx="6430975" cy="3617366"/>
          </a:xfrm>
          <a:prstGeom prst="rect">
            <a:avLst/>
          </a:prstGeom>
        </p:spPr>
      </p:pic>
      <p:pic>
        <p:nvPicPr>
          <p:cNvPr id="4" name="Image 1" descr="/mnt/skills/plugins/banano:nabapro/assets/metrum-logo-white.png">    </p:cNvPr>
          <p:cNvPicPr>
            <a:picLocks noChangeAspect="1"/>
          </p:cNvPicPr>
          <p:nvPr/>
        </p:nvPicPr>
        <p:blipFill>
          <a:blip r:embed="rId2"/>
          <a:stretch>
            <a:fillRect/>
          </a:stretch>
        </p:blipFill>
        <p:spPr>
          <a:xfrm>
            <a:off x="822960" y="658368"/>
            <a:ext cx="1691640" cy="305410"/>
          </a:xfrm>
          <a:prstGeom prst="rect">
            <a:avLst/>
          </a:prstGeom>
        </p:spPr>
      </p:pic>
      <p:sp>
        <p:nvSpPr>
          <p:cNvPr id="5" name="Text 1"/>
          <p:cNvSpPr/>
          <p:nvPr/>
        </p:nvSpPr>
        <p:spPr>
          <a:xfrm>
            <a:off x="822960" y="2084832"/>
            <a:ext cx="4663440" cy="1600200"/>
          </a:xfrm>
          <a:prstGeom prst="rect">
            <a:avLst/>
          </a:prstGeom>
          <a:noFill/>
          <a:ln/>
        </p:spPr>
        <p:txBody>
          <a:bodyPr wrap="square" lIns="0" tIns="0" rIns="0" bIns="0" rtlCol="0" anchor="t"/>
          <a:lstStyle/>
          <a:p>
            <a:pPr indent="0" marL="0">
              <a:buNone/>
            </a:pPr>
            <a:r>
              <a:rPr lang="en-US" sz="3800" b="1" dirty="0">
                <a:solidFill>
                  <a:srgbClr val="FFFFFF"/>
                </a:solidFill>
                <a:latin typeface="Cambria" pitchFamily="34" charset="0"/>
                <a:ea typeface="Cambria" pitchFamily="34" charset="-122"/>
                <a:cs typeface="Cambria" pitchFamily="34" charset="-120"/>
              </a:rPr>
              <a:t>Post-quantum TLS acceleration</a:t>
            </a:r>
            <a:endParaRPr lang="en-US" sz="3800" dirty="0"/>
          </a:p>
        </p:txBody>
      </p:sp>
      <p:sp>
        <p:nvSpPr>
          <p:cNvPr id="6" name="Text 2"/>
          <p:cNvSpPr/>
          <p:nvPr/>
        </p:nvSpPr>
        <p:spPr>
          <a:xfrm>
            <a:off x="822960" y="3675888"/>
            <a:ext cx="4663440" cy="731520"/>
          </a:xfrm>
          <a:prstGeom prst="rect">
            <a:avLst/>
          </a:prstGeom>
          <a:noFill/>
          <a:ln/>
        </p:spPr>
        <p:txBody>
          <a:bodyPr wrap="square" lIns="0" tIns="0" rIns="0" bIns="0" rtlCol="0" anchor="t"/>
          <a:lstStyle/>
          <a:p>
            <a:pPr indent="0" marL="0">
              <a:buNone/>
            </a:pPr>
            <a:r>
              <a:rPr lang="en-US" sz="1900" dirty="0">
                <a:solidFill>
                  <a:srgbClr val="6C4DE6"/>
                </a:solidFill>
                <a:latin typeface="Cambria" pitchFamily="34" charset="0"/>
                <a:ea typeface="Cambria" pitchFamily="34" charset="-122"/>
                <a:cs typeface="Cambria" pitchFamily="34" charset="-120"/>
              </a:rPr>
              <a:t>Experiment plan, methodology, and measurement set</a:t>
            </a:r>
            <a:endParaRPr lang="en-US" sz="1900" dirty="0"/>
          </a:p>
        </p:txBody>
      </p:sp>
      <p:sp>
        <p:nvSpPr>
          <p:cNvPr id="7" name="Text 3"/>
          <p:cNvSpPr/>
          <p:nvPr/>
        </p:nvSpPr>
        <p:spPr>
          <a:xfrm>
            <a:off x="822960" y="4572000"/>
            <a:ext cx="4663440" cy="914400"/>
          </a:xfrm>
          <a:prstGeom prst="rect">
            <a:avLst/>
          </a:prstGeom>
          <a:noFill/>
          <a:ln/>
        </p:spPr>
        <p:txBody>
          <a:bodyPr wrap="square" lIns="0" tIns="0" rIns="0" bIns="0" rtlCol="0" anchor="t"/>
          <a:lstStyle/>
          <a:p>
            <a:pPr indent="0" marL="0">
              <a:lnSpc>
                <a:spcPts val="2000"/>
              </a:lnSpc>
              <a:buNone/>
            </a:pPr>
            <a:r>
              <a:rPr lang="en-US" sz="1300" dirty="0">
                <a:solidFill>
                  <a:srgbClr val="CFC9F2"/>
                </a:solidFill>
                <a:latin typeface="Calibri" pitchFamily="34" charset="0"/>
                <a:ea typeface="Calibri" pitchFamily="34" charset="-122"/>
                <a:cs typeface="Calibri" pitchFamily="34" charset="-120"/>
              </a:rPr>
              <a:t>Isolating the contribution of Intel QAT, AVX-512, and GPU batching to TLS 1.3 handshake rate and bulk throughput</a:t>
            </a:r>
            <a:endParaRPr lang="en-US" sz="1300" dirty="0"/>
          </a:p>
        </p:txBody>
      </p:sp>
      <p:sp>
        <p:nvSpPr>
          <p:cNvPr id="8" name="Text 4"/>
          <p:cNvSpPr/>
          <p:nvPr/>
        </p:nvSpPr>
        <p:spPr>
          <a:xfrm>
            <a:off x="822960" y="5897880"/>
            <a:ext cx="4572000" cy="320040"/>
          </a:xfrm>
          <a:prstGeom prst="rect">
            <a:avLst/>
          </a:prstGeom>
          <a:noFill/>
          <a:ln/>
        </p:spPr>
        <p:txBody>
          <a:bodyPr wrap="square" lIns="0" tIns="0" rIns="0" bIns="0" rtlCol="0" anchor="ctr"/>
          <a:lstStyle/>
          <a:p>
            <a:pPr indent="0" marL="0">
              <a:buNone/>
            </a:pPr>
            <a:r>
              <a:rPr lang="en-US" sz="1200" dirty="0">
                <a:solidFill>
                  <a:srgbClr val="9A93C4"/>
                </a:solidFill>
                <a:latin typeface="Calibri" pitchFamily="34" charset="0"/>
                <a:ea typeface="Calibri" pitchFamily="34" charset="-122"/>
                <a:cs typeface="Calibri" pitchFamily="34" charset="-120"/>
              </a:rPr>
              <a:t>Draft 2026-08-18</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365760"/>
            <a:ext cx="11091672" cy="566928"/>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What the experiment must answer</a:t>
            </a:r>
            <a:endParaRPr lang="en-US" sz="3100" dirty="0"/>
          </a:p>
        </p:txBody>
      </p:sp>
      <p:sp>
        <p:nvSpPr>
          <p:cNvPr id="3" name="Text 1"/>
          <p:cNvSpPr/>
          <p:nvPr/>
        </p:nvSpPr>
        <p:spPr>
          <a:xfrm>
            <a:off x="548640" y="932688"/>
            <a:ext cx="11091672" cy="310896"/>
          </a:xfrm>
          <a:prstGeom prst="rect">
            <a:avLst/>
          </a:prstGeom>
          <a:noFill/>
          <a:ln/>
        </p:spPr>
        <p:txBody>
          <a:bodyPr wrap="square" lIns="0" tIns="0" rIns="0" bIns="0" rtlCol="0" anchor="ctr"/>
          <a:lstStyle/>
          <a:p>
            <a:pPr indent="0" marL="0">
              <a:buNone/>
            </a:pPr>
            <a:r>
              <a:rPr lang="en-US" sz="1250" dirty="0">
                <a:solidFill>
                  <a:srgbClr val="9A93C4"/>
                </a:solidFill>
                <a:latin typeface="Calibri" pitchFamily="34" charset="0"/>
                <a:ea typeface="Calibri" pitchFamily="34" charset="-122"/>
                <a:cs typeface="Calibri" pitchFamily="34" charset="-120"/>
              </a:rPr>
              <a:t>Each question maps to exactly one pair of arms differing by one variable</a:t>
            </a:r>
            <a:endParaRPr lang="en-US" sz="1250" dirty="0"/>
          </a:p>
        </p:txBody>
      </p:sp>
      <p:sp>
        <p:nvSpPr>
          <p:cNvPr id="4" name="Shape 2"/>
          <p:cNvSpPr/>
          <p:nvPr/>
        </p:nvSpPr>
        <p:spPr>
          <a:xfrm>
            <a:off x="548640" y="1481328"/>
            <a:ext cx="11091672" cy="1097280"/>
          </a:xfrm>
          <a:prstGeom prst="roundRect">
            <a:avLst>
              <a:gd name="adj" fmla="val 5833"/>
            </a:avLst>
          </a:prstGeom>
          <a:solidFill>
            <a:srgbClr val="1E1A44"/>
          </a:solidFill>
          <a:ln w="12700">
            <a:solidFill>
              <a:srgbClr val="332C6B"/>
            </a:solidFill>
            <a:prstDash val="solid"/>
          </a:ln>
        </p:spPr>
      </p:sp>
      <p:sp>
        <p:nvSpPr>
          <p:cNvPr id="5" name="Shape 3"/>
          <p:cNvSpPr/>
          <p:nvPr/>
        </p:nvSpPr>
        <p:spPr>
          <a:xfrm>
            <a:off x="804672" y="1865376"/>
            <a:ext cx="329184" cy="329184"/>
          </a:xfrm>
          <a:prstGeom prst="roundRect">
            <a:avLst>
              <a:gd name="adj" fmla="val 16667"/>
            </a:avLst>
          </a:prstGeom>
          <a:solidFill>
            <a:srgbClr val="6C4DE6"/>
          </a:solidFill>
          <a:ln w="12700">
            <a:solidFill>
              <a:srgbClr val="6C4DE6"/>
            </a:solidFill>
            <a:prstDash val="solid"/>
          </a:ln>
        </p:spPr>
      </p:sp>
      <p:sp>
        <p:nvSpPr>
          <p:cNvPr id="6" name="Text 4"/>
          <p:cNvSpPr/>
          <p:nvPr/>
        </p:nvSpPr>
        <p:spPr>
          <a:xfrm>
            <a:off x="804672" y="1865376"/>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7" name="Text 5"/>
          <p:cNvSpPr/>
          <p:nvPr/>
        </p:nvSpPr>
        <p:spPr>
          <a:xfrm>
            <a:off x="1325880" y="1664208"/>
            <a:ext cx="2651760" cy="310896"/>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Transition cost</a:t>
            </a:r>
            <a:endParaRPr lang="en-US" sz="1500" dirty="0"/>
          </a:p>
        </p:txBody>
      </p:sp>
      <p:sp>
        <p:nvSpPr>
          <p:cNvPr id="8" name="Text 6"/>
          <p:cNvSpPr/>
          <p:nvPr/>
        </p:nvSpPr>
        <p:spPr>
          <a:xfrm>
            <a:off x="1325880" y="1984248"/>
            <a:ext cx="9966960" cy="502920"/>
          </a:xfrm>
          <a:prstGeom prst="rect">
            <a:avLst/>
          </a:prstGeom>
          <a:noFill/>
          <a:ln/>
        </p:spPr>
        <p:txBody>
          <a:bodyPr wrap="square" lIns="0" tIns="0" rIns="0" bIns="0" rtlCol="0" anchor="t"/>
          <a:lstStyle/>
          <a:p>
            <a:pPr indent="0" marL="0">
              <a:lnSpc>
                <a:spcPts val="1600"/>
              </a:lnSpc>
              <a:buNone/>
            </a:pPr>
            <a:r>
              <a:rPr lang="en-US" sz="1250" dirty="0">
                <a:solidFill>
                  <a:srgbClr val="CFC9F2"/>
                </a:solidFill>
                <a:latin typeface="Calibri" pitchFamily="34" charset="0"/>
                <a:ea typeface="Calibri" pitchFamily="34" charset="-122"/>
                <a:cs typeface="Calibri" pitchFamily="34" charset="-120"/>
              </a:rPr>
              <a:t>What does hybrid post-quantum TLS cost per core against a classical TLS 1.3 baseline, in handshakes per second and in cycles per handshake?</a:t>
            </a:r>
            <a:endParaRPr lang="en-US" sz="1250" dirty="0"/>
          </a:p>
        </p:txBody>
      </p:sp>
      <p:sp>
        <p:nvSpPr>
          <p:cNvPr id="9" name="Shape 7"/>
          <p:cNvSpPr/>
          <p:nvPr/>
        </p:nvSpPr>
        <p:spPr>
          <a:xfrm>
            <a:off x="548640" y="2688336"/>
            <a:ext cx="11091672" cy="1097280"/>
          </a:xfrm>
          <a:prstGeom prst="roundRect">
            <a:avLst>
              <a:gd name="adj" fmla="val 5833"/>
            </a:avLst>
          </a:prstGeom>
          <a:solidFill>
            <a:srgbClr val="1E1A44"/>
          </a:solidFill>
          <a:ln w="12700">
            <a:solidFill>
              <a:srgbClr val="332C6B"/>
            </a:solidFill>
            <a:prstDash val="solid"/>
          </a:ln>
        </p:spPr>
      </p:sp>
      <p:sp>
        <p:nvSpPr>
          <p:cNvPr id="10" name="Shape 8"/>
          <p:cNvSpPr/>
          <p:nvPr/>
        </p:nvSpPr>
        <p:spPr>
          <a:xfrm>
            <a:off x="804672" y="3072384"/>
            <a:ext cx="329184" cy="329184"/>
          </a:xfrm>
          <a:prstGeom prst="roundRect">
            <a:avLst>
              <a:gd name="adj" fmla="val 16667"/>
            </a:avLst>
          </a:prstGeom>
          <a:solidFill>
            <a:srgbClr val="6C4DE6"/>
          </a:solidFill>
          <a:ln w="12700">
            <a:solidFill>
              <a:srgbClr val="6C4DE6"/>
            </a:solidFill>
            <a:prstDash val="solid"/>
          </a:ln>
        </p:spPr>
      </p:sp>
      <p:sp>
        <p:nvSpPr>
          <p:cNvPr id="11" name="Text 9"/>
          <p:cNvSpPr/>
          <p:nvPr/>
        </p:nvSpPr>
        <p:spPr>
          <a:xfrm>
            <a:off x="804672" y="3072384"/>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2" name="Text 10"/>
          <p:cNvSpPr/>
          <p:nvPr/>
        </p:nvSpPr>
        <p:spPr>
          <a:xfrm>
            <a:off x="1325880" y="2871216"/>
            <a:ext cx="2651760" cy="310896"/>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QAT recovery</a:t>
            </a:r>
            <a:endParaRPr lang="en-US" sz="1500" dirty="0"/>
          </a:p>
        </p:txBody>
      </p:sp>
      <p:sp>
        <p:nvSpPr>
          <p:cNvPr id="13" name="Text 11"/>
          <p:cNvSpPr/>
          <p:nvPr/>
        </p:nvSpPr>
        <p:spPr>
          <a:xfrm>
            <a:off x="1325880" y="3191256"/>
            <a:ext cx="9966960" cy="502920"/>
          </a:xfrm>
          <a:prstGeom prst="rect">
            <a:avLst/>
          </a:prstGeom>
          <a:noFill/>
          <a:ln/>
        </p:spPr>
        <p:txBody>
          <a:bodyPr wrap="square" lIns="0" tIns="0" rIns="0" bIns="0" rtlCol="0" anchor="t"/>
          <a:lstStyle/>
          <a:p>
            <a:pPr indent="0" marL="0">
              <a:lnSpc>
                <a:spcPts val="1600"/>
              </a:lnSpc>
              <a:buNone/>
            </a:pPr>
            <a:r>
              <a:rPr lang="en-US" sz="1250" dirty="0">
                <a:solidFill>
                  <a:srgbClr val="CFC9F2"/>
                </a:solidFill>
                <a:latin typeface="Calibri" pitchFamily="34" charset="0"/>
                <a:ea typeface="Calibri" pitchFamily="34" charset="-122"/>
                <a:cs typeface="Calibri" pitchFamily="34" charset="-120"/>
              </a:rPr>
              <a:t>Intel QAT accelerates only the classical leg of a hybrid handshake. How much of the transition cost does that offload recover?</a:t>
            </a:r>
            <a:endParaRPr lang="en-US" sz="1250" dirty="0"/>
          </a:p>
        </p:txBody>
      </p:sp>
      <p:sp>
        <p:nvSpPr>
          <p:cNvPr id="14" name="Shape 12"/>
          <p:cNvSpPr/>
          <p:nvPr/>
        </p:nvSpPr>
        <p:spPr>
          <a:xfrm>
            <a:off x="548640" y="3895344"/>
            <a:ext cx="11091672" cy="1097280"/>
          </a:xfrm>
          <a:prstGeom prst="roundRect">
            <a:avLst>
              <a:gd name="adj" fmla="val 5833"/>
            </a:avLst>
          </a:prstGeom>
          <a:solidFill>
            <a:srgbClr val="1E1A44"/>
          </a:solidFill>
          <a:ln w="12700">
            <a:solidFill>
              <a:srgbClr val="332C6B"/>
            </a:solidFill>
            <a:prstDash val="solid"/>
          </a:ln>
        </p:spPr>
      </p:sp>
      <p:sp>
        <p:nvSpPr>
          <p:cNvPr id="15" name="Shape 13"/>
          <p:cNvSpPr/>
          <p:nvPr/>
        </p:nvSpPr>
        <p:spPr>
          <a:xfrm>
            <a:off x="804672" y="4279392"/>
            <a:ext cx="329184" cy="329184"/>
          </a:xfrm>
          <a:prstGeom prst="roundRect">
            <a:avLst>
              <a:gd name="adj" fmla="val 16667"/>
            </a:avLst>
          </a:prstGeom>
          <a:solidFill>
            <a:srgbClr val="6C4DE6"/>
          </a:solidFill>
          <a:ln w="12700">
            <a:solidFill>
              <a:srgbClr val="6C4DE6"/>
            </a:solidFill>
            <a:prstDash val="solid"/>
          </a:ln>
        </p:spPr>
      </p:sp>
      <p:sp>
        <p:nvSpPr>
          <p:cNvPr id="16" name="Text 14"/>
          <p:cNvSpPr/>
          <p:nvPr/>
        </p:nvSpPr>
        <p:spPr>
          <a:xfrm>
            <a:off x="804672" y="4279392"/>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17" name="Text 15"/>
          <p:cNvSpPr/>
          <p:nvPr/>
        </p:nvSpPr>
        <p:spPr>
          <a:xfrm>
            <a:off x="1325880" y="4078224"/>
            <a:ext cx="2651760" cy="310896"/>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AVX-512 uplift</a:t>
            </a:r>
            <a:endParaRPr lang="en-US" sz="1500" dirty="0"/>
          </a:p>
        </p:txBody>
      </p:sp>
      <p:sp>
        <p:nvSpPr>
          <p:cNvPr id="18" name="Text 16"/>
          <p:cNvSpPr/>
          <p:nvPr/>
        </p:nvSpPr>
        <p:spPr>
          <a:xfrm>
            <a:off x="1325880" y="4398264"/>
            <a:ext cx="9966960" cy="502920"/>
          </a:xfrm>
          <a:prstGeom prst="rect">
            <a:avLst/>
          </a:prstGeom>
          <a:noFill/>
          <a:ln/>
        </p:spPr>
        <p:txBody>
          <a:bodyPr wrap="square" lIns="0" tIns="0" rIns="0" bIns="0" rtlCol="0" anchor="t"/>
          <a:lstStyle/>
          <a:p>
            <a:pPr indent="0" marL="0">
              <a:lnSpc>
                <a:spcPts val="1600"/>
              </a:lnSpc>
              <a:buNone/>
            </a:pPr>
            <a:r>
              <a:rPr lang="en-US" sz="1250" dirty="0">
                <a:solidFill>
                  <a:srgbClr val="CFC9F2"/>
                </a:solidFill>
                <a:latin typeface="Calibri" pitchFamily="34" charset="0"/>
                <a:ea typeface="Calibri" pitchFamily="34" charset="-122"/>
                <a:cs typeface="Calibri" pitchFamily="34" charset="-120"/>
              </a:rPr>
              <a:t>What do AVX-512 optimised ML-KEM and ML-DSA kernels add over a generic build of the same primitives?</a:t>
            </a:r>
            <a:endParaRPr lang="en-US" sz="1250" dirty="0"/>
          </a:p>
        </p:txBody>
      </p:sp>
      <p:sp>
        <p:nvSpPr>
          <p:cNvPr id="19" name="Shape 17"/>
          <p:cNvSpPr/>
          <p:nvPr/>
        </p:nvSpPr>
        <p:spPr>
          <a:xfrm>
            <a:off x="548640" y="5102352"/>
            <a:ext cx="11091672" cy="1097280"/>
          </a:xfrm>
          <a:prstGeom prst="roundRect">
            <a:avLst>
              <a:gd name="adj" fmla="val 5833"/>
            </a:avLst>
          </a:prstGeom>
          <a:solidFill>
            <a:srgbClr val="1E1A44"/>
          </a:solidFill>
          <a:ln w="12700">
            <a:solidFill>
              <a:srgbClr val="332C6B"/>
            </a:solidFill>
            <a:prstDash val="solid"/>
          </a:ln>
        </p:spPr>
      </p:sp>
      <p:sp>
        <p:nvSpPr>
          <p:cNvPr id="20" name="Shape 18"/>
          <p:cNvSpPr/>
          <p:nvPr/>
        </p:nvSpPr>
        <p:spPr>
          <a:xfrm>
            <a:off x="804672" y="5486400"/>
            <a:ext cx="329184" cy="329184"/>
          </a:xfrm>
          <a:prstGeom prst="roundRect">
            <a:avLst>
              <a:gd name="adj" fmla="val 16667"/>
            </a:avLst>
          </a:prstGeom>
          <a:solidFill>
            <a:srgbClr val="6C4DE6"/>
          </a:solidFill>
          <a:ln w="12700">
            <a:solidFill>
              <a:srgbClr val="6C4DE6"/>
            </a:solidFill>
            <a:prstDash val="solid"/>
          </a:ln>
        </p:spPr>
      </p:sp>
      <p:sp>
        <p:nvSpPr>
          <p:cNvPr id="21" name="Text 19"/>
          <p:cNvSpPr/>
          <p:nvPr/>
        </p:nvSpPr>
        <p:spPr>
          <a:xfrm>
            <a:off x="804672" y="5486400"/>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4</a:t>
            </a:r>
            <a:endParaRPr lang="en-US" sz="1250" dirty="0"/>
          </a:p>
        </p:txBody>
      </p:sp>
      <p:sp>
        <p:nvSpPr>
          <p:cNvPr id="22" name="Text 20"/>
          <p:cNvSpPr/>
          <p:nvPr/>
        </p:nvSpPr>
        <p:spPr>
          <a:xfrm>
            <a:off x="1325880" y="5285232"/>
            <a:ext cx="2651760" cy="310896"/>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GPU batching</a:t>
            </a:r>
            <a:endParaRPr lang="en-US" sz="1500" dirty="0"/>
          </a:p>
        </p:txBody>
      </p:sp>
      <p:sp>
        <p:nvSpPr>
          <p:cNvPr id="23" name="Text 21"/>
          <p:cNvSpPr/>
          <p:nvPr/>
        </p:nvSpPr>
        <p:spPr>
          <a:xfrm>
            <a:off x="1325880" y="5605272"/>
            <a:ext cx="9966960" cy="502920"/>
          </a:xfrm>
          <a:prstGeom prst="rect">
            <a:avLst/>
          </a:prstGeom>
          <a:noFill/>
          <a:ln/>
        </p:spPr>
        <p:txBody>
          <a:bodyPr wrap="square" lIns="0" tIns="0" rIns="0" bIns="0" rtlCol="0" anchor="t"/>
          <a:lstStyle/>
          <a:p>
            <a:pPr indent="0" marL="0">
              <a:lnSpc>
                <a:spcPts val="1600"/>
              </a:lnSpc>
              <a:buNone/>
            </a:pPr>
            <a:r>
              <a:rPr lang="en-US" sz="1250" dirty="0">
                <a:solidFill>
                  <a:srgbClr val="CFC9F2"/>
                </a:solidFill>
                <a:latin typeface="Calibri" pitchFamily="34" charset="0"/>
                <a:ea typeface="Calibri" pitchFamily="34" charset="-122"/>
                <a:cs typeface="Calibri" pitchFamily="34" charset="-120"/>
              </a:rPr>
              <a:t>Does batched ML-KEM and ML-DSA on the GPU beat AVX-512 once queueing latency is charged to the p99?</a:t>
            </a:r>
            <a:endParaRPr lang="en-US" sz="1250" dirty="0"/>
          </a:p>
        </p:txBody>
      </p:sp>
      <p:sp>
        <p:nvSpPr>
          <p:cNvPr id="24" name="Text 22"/>
          <p:cNvSpPr/>
          <p:nvPr/>
        </p:nvSpPr>
        <p:spPr>
          <a:xfrm>
            <a:off x="548640" y="6400800"/>
            <a:ext cx="11091672" cy="274320"/>
          </a:xfrm>
          <a:prstGeom prst="rect">
            <a:avLst/>
          </a:prstGeom>
          <a:noFill/>
          <a:ln/>
        </p:spPr>
        <p:txBody>
          <a:bodyPr wrap="square" lIns="0" tIns="0" rIns="0" bIns="0" rtlCol="0" anchor="ctr"/>
          <a:lstStyle/>
          <a:p>
            <a:pPr indent="0" marL="0">
              <a:buNone/>
            </a:pPr>
            <a:r>
              <a:rPr lang="en-US" sz="1100" i="1" dirty="0">
                <a:solidFill>
                  <a:srgbClr val="9A93C4"/>
                </a:solidFill>
                <a:latin typeface="Calibri" pitchFamily="34" charset="0"/>
                <a:ea typeface="Calibri" pitchFamily="34" charset="-122"/>
                <a:cs typeface="Calibri" pitchFamily="34" charset="-120"/>
              </a:rPr>
              <a:t>Every arm SHOULD be reducible to one of these four questions. An arm that answers none of them SHOULD be cut from the matrix.</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365760"/>
            <a:ext cx="11091672" cy="566928"/>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Configuration matrix</a:t>
            </a:r>
            <a:endParaRPr lang="en-US" sz="3100" dirty="0"/>
          </a:p>
        </p:txBody>
      </p:sp>
      <p:sp>
        <p:nvSpPr>
          <p:cNvPr id="3" name="Text 1"/>
          <p:cNvSpPr/>
          <p:nvPr/>
        </p:nvSpPr>
        <p:spPr>
          <a:xfrm>
            <a:off x="548640" y="932688"/>
            <a:ext cx="11091672" cy="310896"/>
          </a:xfrm>
          <a:prstGeom prst="rect">
            <a:avLst/>
          </a:prstGeom>
          <a:noFill/>
          <a:ln/>
        </p:spPr>
        <p:txBody>
          <a:bodyPr wrap="square" lIns="0" tIns="0" rIns="0" bIns="0" rtlCol="0" anchor="ctr"/>
          <a:lstStyle/>
          <a:p>
            <a:pPr indent="0" marL="0">
              <a:buNone/>
            </a:pPr>
            <a:r>
              <a:rPr lang="en-US" sz="1250" dirty="0">
                <a:solidFill>
                  <a:srgbClr val="9A93C4"/>
                </a:solidFill>
                <a:latin typeface="Calibri" pitchFamily="34" charset="0"/>
                <a:ea typeface="Calibri" pitchFamily="34" charset="-122"/>
                <a:cs typeface="Calibri" pitchFamily="34" charset="-120"/>
              </a:rPr>
              <a:t>Five arms. Adjacent arms differ by one controlled variable</a:t>
            </a:r>
            <a:endParaRPr lang="en-US" sz="125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91672" cy="914400"/>
        </p:xfrm>
        <a:graphic>
          <a:graphicData uri="http://schemas.openxmlformats.org/drawingml/2006/table">
            <a:tbl>
              <a:tblPr/>
              <a:tblGrid>
                <a:gridCol w="822960"/>
                <a:gridCol w="2377440"/>
                <a:gridCol w="3566160"/>
                <a:gridCol w="1463040"/>
                <a:gridCol w="2862072"/>
              </a:tblGrid>
              <a:tr h="420624">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Arm</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3D2C8F"/>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Key exchange</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3D2C8F"/>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Authentication</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3D2C8F"/>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Intel QAT</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3D2C8F"/>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PQC engine</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3D2C8F"/>
                    </a:solidFill>
                  </a:tcPr>
                </a:tc>
              </a:tr>
              <a:tr h="420624">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A1</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X25519</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RSA-3072 and ECDSA P-256</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Enabled</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not applicable</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20624">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B1</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X25519MLKEM768</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RSA-3072 and ECDSA P-256</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Disabled</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CPU, AVX-512</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20624">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B2</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X25519MLKEM768</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RSA-3072 and ECDSA P-256</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Enabled</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CPU, AVX-512</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20624">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C1</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ML-KEM-768 only</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ML-DSA-65 chain</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Disabled</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CPU, AVX-512</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20624">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D1</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X25519MLKEM768</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RSA-3072 and ECDSA P-256</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Enabled</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GPU, batched</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bl>
          </a:graphicData>
        </a:graphic>
      </p:graphicFrame>
      <p:sp>
        <p:nvSpPr>
          <p:cNvPr id="5" name="Shape 2"/>
          <p:cNvSpPr/>
          <p:nvPr/>
        </p:nvSpPr>
        <p:spPr>
          <a:xfrm>
            <a:off x="548640" y="4160520"/>
            <a:ext cx="1417320" cy="402336"/>
          </a:xfrm>
          <a:prstGeom prst="roundRect">
            <a:avLst>
              <a:gd name="adj" fmla="val 13636"/>
            </a:avLst>
          </a:prstGeom>
          <a:solidFill>
            <a:srgbClr val="3D2C8F"/>
          </a:solidFill>
          <a:ln w="12700">
            <a:solidFill>
              <a:srgbClr val="3D2C8F"/>
            </a:solidFill>
            <a:prstDash val="solid"/>
          </a:ln>
        </p:spPr>
      </p:sp>
      <p:sp>
        <p:nvSpPr>
          <p:cNvPr id="6" name="Text 3"/>
          <p:cNvSpPr/>
          <p:nvPr/>
        </p:nvSpPr>
        <p:spPr>
          <a:xfrm>
            <a:off x="548640" y="4160520"/>
            <a:ext cx="1417320" cy="402336"/>
          </a:xfrm>
          <a:prstGeom prst="rect">
            <a:avLst/>
          </a:prstGeom>
          <a:noFill/>
          <a:ln/>
        </p:spPr>
        <p:txBody>
          <a:bodyPr wrap="square" lIns="0" tIns="0" rIns="0" bIns="0" rtlCol="0" anchor="ctr"/>
          <a:lstStyle/>
          <a:p>
            <a:pPr algn="ctr" indent="0" marL="0">
              <a:buNone/>
            </a:pPr>
            <a:r>
              <a:rPr lang="en-US" sz="1100" b="1" dirty="0">
                <a:solidFill>
                  <a:srgbClr val="FFFFFF"/>
                </a:solidFill>
                <a:latin typeface="Courier New" pitchFamily="34" charset="0"/>
                <a:ea typeface="Courier New" pitchFamily="34" charset="-122"/>
                <a:cs typeface="Courier New" pitchFamily="34" charset="-120"/>
              </a:rPr>
              <a:t>A1 to B2</a:t>
            </a:r>
            <a:endParaRPr lang="en-US" sz="1100" dirty="0"/>
          </a:p>
        </p:txBody>
      </p:sp>
      <p:sp>
        <p:nvSpPr>
          <p:cNvPr id="7" name="Text 4"/>
          <p:cNvSpPr/>
          <p:nvPr/>
        </p:nvSpPr>
        <p:spPr>
          <a:xfrm>
            <a:off x="2148840" y="4160520"/>
            <a:ext cx="9509760" cy="402336"/>
          </a:xfrm>
          <a:prstGeom prst="rect">
            <a:avLst/>
          </a:prstGeom>
          <a:noFill/>
          <a:ln/>
        </p:spPr>
        <p:txBody>
          <a:bodyPr wrap="square" lIns="0" tIns="0" rIns="0" bIns="0" rtlCol="0" anchor="ctr"/>
          <a:lstStyle/>
          <a:p>
            <a:pPr indent="0" marL="0">
              <a:buNone/>
            </a:pPr>
            <a:r>
              <a:rPr lang="en-US" sz="1250" dirty="0">
                <a:solidFill>
                  <a:srgbClr val="CFC9F2"/>
                </a:solidFill>
                <a:latin typeface="Calibri" pitchFamily="34" charset="0"/>
                <a:ea typeface="Calibri" pitchFamily="34" charset="-122"/>
                <a:cs typeface="Calibri" pitchFamily="34" charset="-120"/>
              </a:rPr>
              <a:t>Transition cost of hybrid PQC with the accelerator already engaged</a:t>
            </a:r>
            <a:endParaRPr lang="en-US" sz="1250" dirty="0"/>
          </a:p>
        </p:txBody>
      </p:sp>
      <p:sp>
        <p:nvSpPr>
          <p:cNvPr id="8" name="Shape 5"/>
          <p:cNvSpPr/>
          <p:nvPr/>
        </p:nvSpPr>
        <p:spPr>
          <a:xfrm>
            <a:off x="548640" y="4672584"/>
            <a:ext cx="1417320" cy="402336"/>
          </a:xfrm>
          <a:prstGeom prst="roundRect">
            <a:avLst>
              <a:gd name="adj" fmla="val 13636"/>
            </a:avLst>
          </a:prstGeom>
          <a:solidFill>
            <a:srgbClr val="3D2C8F"/>
          </a:solidFill>
          <a:ln w="12700">
            <a:solidFill>
              <a:srgbClr val="3D2C8F"/>
            </a:solidFill>
            <a:prstDash val="solid"/>
          </a:ln>
        </p:spPr>
      </p:sp>
      <p:sp>
        <p:nvSpPr>
          <p:cNvPr id="9" name="Text 6"/>
          <p:cNvSpPr/>
          <p:nvPr/>
        </p:nvSpPr>
        <p:spPr>
          <a:xfrm>
            <a:off x="548640" y="4672584"/>
            <a:ext cx="1417320" cy="402336"/>
          </a:xfrm>
          <a:prstGeom prst="rect">
            <a:avLst/>
          </a:prstGeom>
          <a:noFill/>
          <a:ln/>
        </p:spPr>
        <p:txBody>
          <a:bodyPr wrap="square" lIns="0" tIns="0" rIns="0" bIns="0" rtlCol="0" anchor="ctr"/>
          <a:lstStyle/>
          <a:p>
            <a:pPr algn="ctr" indent="0" marL="0">
              <a:buNone/>
            </a:pPr>
            <a:r>
              <a:rPr lang="en-US" sz="1100" b="1" dirty="0">
                <a:solidFill>
                  <a:srgbClr val="FFFFFF"/>
                </a:solidFill>
                <a:latin typeface="Courier New" pitchFamily="34" charset="0"/>
                <a:ea typeface="Courier New" pitchFamily="34" charset="-122"/>
                <a:cs typeface="Courier New" pitchFamily="34" charset="-120"/>
              </a:rPr>
              <a:t>B1 to B2</a:t>
            </a:r>
            <a:endParaRPr lang="en-US" sz="1100" dirty="0"/>
          </a:p>
        </p:txBody>
      </p:sp>
      <p:sp>
        <p:nvSpPr>
          <p:cNvPr id="10" name="Text 7"/>
          <p:cNvSpPr/>
          <p:nvPr/>
        </p:nvSpPr>
        <p:spPr>
          <a:xfrm>
            <a:off x="2148840" y="4672584"/>
            <a:ext cx="9509760" cy="402336"/>
          </a:xfrm>
          <a:prstGeom prst="rect">
            <a:avLst/>
          </a:prstGeom>
          <a:noFill/>
          <a:ln/>
        </p:spPr>
        <p:txBody>
          <a:bodyPr wrap="square" lIns="0" tIns="0" rIns="0" bIns="0" rtlCol="0" anchor="ctr"/>
          <a:lstStyle/>
          <a:p>
            <a:pPr indent="0" marL="0">
              <a:buNone/>
            </a:pPr>
            <a:r>
              <a:rPr lang="en-US" sz="1250" dirty="0">
                <a:solidFill>
                  <a:srgbClr val="CFC9F2"/>
                </a:solidFill>
                <a:latin typeface="Calibri" pitchFamily="34" charset="0"/>
                <a:ea typeface="Calibri" pitchFamily="34" charset="-122"/>
                <a:cs typeface="Calibri" pitchFamily="34" charset="-120"/>
              </a:rPr>
              <a:t>QAT contribution in isolation. Identical cryptography, offload toggled</a:t>
            </a:r>
            <a:endParaRPr lang="en-US" sz="1250" dirty="0"/>
          </a:p>
        </p:txBody>
      </p:sp>
      <p:sp>
        <p:nvSpPr>
          <p:cNvPr id="11" name="Shape 8"/>
          <p:cNvSpPr/>
          <p:nvPr/>
        </p:nvSpPr>
        <p:spPr>
          <a:xfrm>
            <a:off x="548640" y="5184648"/>
            <a:ext cx="1417320" cy="402336"/>
          </a:xfrm>
          <a:prstGeom prst="roundRect">
            <a:avLst>
              <a:gd name="adj" fmla="val 13636"/>
            </a:avLst>
          </a:prstGeom>
          <a:solidFill>
            <a:srgbClr val="3D2C8F"/>
          </a:solidFill>
          <a:ln w="12700">
            <a:solidFill>
              <a:srgbClr val="3D2C8F"/>
            </a:solidFill>
            <a:prstDash val="solid"/>
          </a:ln>
        </p:spPr>
      </p:sp>
      <p:sp>
        <p:nvSpPr>
          <p:cNvPr id="12" name="Text 9"/>
          <p:cNvSpPr/>
          <p:nvPr/>
        </p:nvSpPr>
        <p:spPr>
          <a:xfrm>
            <a:off x="548640" y="5184648"/>
            <a:ext cx="1417320" cy="402336"/>
          </a:xfrm>
          <a:prstGeom prst="rect">
            <a:avLst/>
          </a:prstGeom>
          <a:noFill/>
          <a:ln/>
        </p:spPr>
        <p:txBody>
          <a:bodyPr wrap="square" lIns="0" tIns="0" rIns="0" bIns="0" rtlCol="0" anchor="ctr"/>
          <a:lstStyle/>
          <a:p>
            <a:pPr algn="ctr" indent="0" marL="0">
              <a:buNone/>
            </a:pPr>
            <a:r>
              <a:rPr lang="en-US" sz="1100" b="1" dirty="0">
                <a:solidFill>
                  <a:srgbClr val="FFFFFF"/>
                </a:solidFill>
                <a:latin typeface="Courier New" pitchFamily="34" charset="0"/>
                <a:ea typeface="Courier New" pitchFamily="34" charset="-122"/>
                <a:cs typeface="Courier New" pitchFamily="34" charset="-120"/>
              </a:rPr>
              <a:t>B2 to C1</a:t>
            </a:r>
            <a:endParaRPr lang="en-US" sz="1100" dirty="0"/>
          </a:p>
        </p:txBody>
      </p:sp>
      <p:sp>
        <p:nvSpPr>
          <p:cNvPr id="13" name="Text 10"/>
          <p:cNvSpPr/>
          <p:nvPr/>
        </p:nvSpPr>
        <p:spPr>
          <a:xfrm>
            <a:off x="2148840" y="5184648"/>
            <a:ext cx="9509760" cy="402336"/>
          </a:xfrm>
          <a:prstGeom prst="rect">
            <a:avLst/>
          </a:prstGeom>
          <a:noFill/>
          <a:ln/>
        </p:spPr>
        <p:txBody>
          <a:bodyPr wrap="square" lIns="0" tIns="0" rIns="0" bIns="0" rtlCol="0" anchor="ctr"/>
          <a:lstStyle/>
          <a:p>
            <a:pPr indent="0" marL="0">
              <a:buNone/>
            </a:pPr>
            <a:r>
              <a:rPr lang="en-US" sz="1250" dirty="0">
                <a:solidFill>
                  <a:srgbClr val="CFC9F2"/>
                </a:solidFill>
                <a:latin typeface="Calibri" pitchFamily="34" charset="0"/>
                <a:ea typeface="Calibri" pitchFamily="34" charset="-122"/>
                <a:cs typeface="Calibri" pitchFamily="34" charset="-120"/>
              </a:rPr>
              <a:t>Cost of removing the classical leg entirely, which also removes all QAT work</a:t>
            </a:r>
            <a:endParaRPr lang="en-US" sz="1250" dirty="0"/>
          </a:p>
        </p:txBody>
      </p:sp>
      <p:sp>
        <p:nvSpPr>
          <p:cNvPr id="14" name="Shape 11"/>
          <p:cNvSpPr/>
          <p:nvPr/>
        </p:nvSpPr>
        <p:spPr>
          <a:xfrm>
            <a:off x="548640" y="5696712"/>
            <a:ext cx="1417320" cy="402336"/>
          </a:xfrm>
          <a:prstGeom prst="roundRect">
            <a:avLst>
              <a:gd name="adj" fmla="val 13636"/>
            </a:avLst>
          </a:prstGeom>
          <a:solidFill>
            <a:srgbClr val="3D2C8F"/>
          </a:solidFill>
          <a:ln w="12700">
            <a:solidFill>
              <a:srgbClr val="3D2C8F"/>
            </a:solidFill>
            <a:prstDash val="solid"/>
          </a:ln>
        </p:spPr>
      </p:sp>
      <p:sp>
        <p:nvSpPr>
          <p:cNvPr id="15" name="Text 12"/>
          <p:cNvSpPr/>
          <p:nvPr/>
        </p:nvSpPr>
        <p:spPr>
          <a:xfrm>
            <a:off x="548640" y="5696712"/>
            <a:ext cx="1417320" cy="402336"/>
          </a:xfrm>
          <a:prstGeom prst="rect">
            <a:avLst/>
          </a:prstGeom>
          <a:noFill/>
          <a:ln/>
        </p:spPr>
        <p:txBody>
          <a:bodyPr wrap="square" lIns="0" tIns="0" rIns="0" bIns="0" rtlCol="0" anchor="ctr"/>
          <a:lstStyle/>
          <a:p>
            <a:pPr algn="ctr" indent="0" marL="0">
              <a:buNone/>
            </a:pPr>
            <a:r>
              <a:rPr lang="en-US" sz="1100" b="1" dirty="0">
                <a:solidFill>
                  <a:srgbClr val="FFFFFF"/>
                </a:solidFill>
                <a:latin typeface="Courier New" pitchFamily="34" charset="0"/>
                <a:ea typeface="Courier New" pitchFamily="34" charset="-122"/>
                <a:cs typeface="Courier New" pitchFamily="34" charset="-120"/>
              </a:rPr>
              <a:t>B2 to D1</a:t>
            </a:r>
            <a:endParaRPr lang="en-US" sz="1100" dirty="0"/>
          </a:p>
        </p:txBody>
      </p:sp>
      <p:sp>
        <p:nvSpPr>
          <p:cNvPr id="16" name="Text 13"/>
          <p:cNvSpPr/>
          <p:nvPr/>
        </p:nvSpPr>
        <p:spPr>
          <a:xfrm>
            <a:off x="2148840" y="5696712"/>
            <a:ext cx="9509760" cy="402336"/>
          </a:xfrm>
          <a:prstGeom prst="rect">
            <a:avLst/>
          </a:prstGeom>
          <a:noFill/>
          <a:ln/>
        </p:spPr>
        <p:txBody>
          <a:bodyPr wrap="square" lIns="0" tIns="0" rIns="0" bIns="0" rtlCol="0" anchor="ctr"/>
          <a:lstStyle/>
          <a:p>
            <a:pPr indent="0" marL="0">
              <a:buNone/>
            </a:pPr>
            <a:r>
              <a:rPr lang="en-US" sz="1250" dirty="0">
                <a:solidFill>
                  <a:srgbClr val="CFC9F2"/>
                </a:solidFill>
                <a:latin typeface="Calibri" pitchFamily="34" charset="0"/>
                <a:ea typeface="Calibri" pitchFamily="34" charset="-122"/>
                <a:cs typeface="Calibri" pitchFamily="34" charset="-120"/>
              </a:rPr>
              <a:t>GPU contribution in isolation. Identical cryptography, PQC engine swapped</a:t>
            </a:r>
            <a:endParaRPr lang="en-US" sz="1250" dirty="0"/>
          </a:p>
        </p:txBody>
      </p:sp>
      <p:sp>
        <p:nvSpPr>
          <p:cNvPr id="17" name="Text 14"/>
          <p:cNvSpPr/>
          <p:nvPr/>
        </p:nvSpPr>
        <p:spPr>
          <a:xfrm>
            <a:off x="548640" y="6355080"/>
            <a:ext cx="11091672" cy="310896"/>
          </a:xfrm>
          <a:prstGeom prst="rect">
            <a:avLst/>
          </a:prstGeom>
          <a:noFill/>
          <a:ln/>
        </p:spPr>
        <p:txBody>
          <a:bodyPr wrap="square" lIns="0" tIns="0" rIns="0" bIns="0" rtlCol="0" anchor="ctr"/>
          <a:lstStyle/>
          <a:p>
            <a:pPr indent="0" marL="0">
              <a:buNone/>
            </a:pPr>
            <a:r>
              <a:rPr lang="en-US" sz="1100" i="1" dirty="0">
                <a:solidFill>
                  <a:srgbClr val="F2A93B"/>
                </a:solidFill>
                <a:latin typeface="Calibri" pitchFamily="34" charset="0"/>
                <a:ea typeface="Calibri" pitchFamily="34" charset="-122"/>
                <a:cs typeface="Calibri" pitchFamily="34" charset="-120"/>
              </a:rPr>
              <a:t>Hybrid signature schemes remain IETF drafts, so each arm records its certificate chain construction explicitly rather than assuming a composite certificate.</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365760"/>
            <a:ext cx="11091672" cy="566928"/>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Where the work actually lands</a:t>
            </a:r>
            <a:endParaRPr lang="en-US" sz="3100" dirty="0"/>
          </a:p>
        </p:txBody>
      </p:sp>
      <p:sp>
        <p:nvSpPr>
          <p:cNvPr id="3" name="Text 1"/>
          <p:cNvSpPr/>
          <p:nvPr/>
        </p:nvSpPr>
        <p:spPr>
          <a:xfrm>
            <a:off x="548640" y="932688"/>
            <a:ext cx="11091672" cy="310896"/>
          </a:xfrm>
          <a:prstGeom prst="rect">
            <a:avLst/>
          </a:prstGeom>
          <a:noFill/>
          <a:ln/>
        </p:spPr>
        <p:txBody>
          <a:bodyPr wrap="square" lIns="0" tIns="0" rIns="0" bIns="0" rtlCol="0" anchor="ctr"/>
          <a:lstStyle/>
          <a:p>
            <a:pPr indent="0" marL="0">
              <a:buNone/>
            </a:pPr>
            <a:r>
              <a:rPr lang="en-US" sz="1250" dirty="0">
                <a:solidFill>
                  <a:srgbClr val="9A93C4"/>
                </a:solidFill>
                <a:latin typeface="Calibri" pitchFamily="34" charset="0"/>
                <a:ea typeface="Calibri" pitchFamily="34" charset="-122"/>
                <a:cs typeface="Calibri" pitchFamily="34" charset="-120"/>
              </a:rPr>
              <a:t>The accelerator has no lattice datapath, so the split is fixed before any tuning begins</a:t>
            </a:r>
            <a:endParaRPr lang="en-US" sz="1250" dirty="0"/>
          </a:p>
        </p:txBody>
      </p:sp>
      <p:pic>
        <p:nvPicPr>
          <p:cNvPr id="4" name="Image 0" descr="/home/claude/gen/split2-1.jpg">    </p:cNvPr>
          <p:cNvPicPr>
            <a:picLocks noChangeAspect="1"/>
          </p:cNvPicPr>
          <p:nvPr/>
        </p:nvPicPr>
        <p:blipFill>
          <a:blip r:embed="rId1"/>
          <a:stretch>
            <a:fillRect/>
          </a:stretch>
        </p:blipFill>
        <p:spPr>
          <a:xfrm>
            <a:off x="457200" y="1298448"/>
            <a:ext cx="7498080" cy="4215384"/>
          </a:xfrm>
          <a:prstGeom prst="rect">
            <a:avLst/>
          </a:prstGeom>
        </p:spPr>
      </p:pic>
      <p:sp>
        <p:nvSpPr>
          <p:cNvPr id="5" name="Shape 2"/>
          <p:cNvSpPr/>
          <p:nvPr/>
        </p:nvSpPr>
        <p:spPr>
          <a:xfrm>
            <a:off x="8183880" y="1298448"/>
            <a:ext cx="3547872" cy="4215384"/>
          </a:xfrm>
          <a:prstGeom prst="roundRect">
            <a:avLst>
              <a:gd name="adj" fmla="val 1804"/>
            </a:avLst>
          </a:prstGeom>
          <a:solidFill>
            <a:srgbClr val="1E1A44"/>
          </a:solidFill>
          <a:ln w="12700">
            <a:solidFill>
              <a:srgbClr val="332C6B"/>
            </a:solidFill>
            <a:prstDash val="solid"/>
          </a:ln>
        </p:spPr>
      </p:sp>
      <p:sp>
        <p:nvSpPr>
          <p:cNvPr id="6" name="Text 3"/>
          <p:cNvSpPr/>
          <p:nvPr/>
        </p:nvSpPr>
        <p:spPr>
          <a:xfrm>
            <a:off x="8458200" y="1572768"/>
            <a:ext cx="2999232" cy="292608"/>
          </a:xfrm>
          <a:prstGeom prst="rect">
            <a:avLst/>
          </a:prstGeom>
          <a:noFill/>
          <a:ln/>
        </p:spPr>
        <p:txBody>
          <a:bodyPr wrap="square" lIns="0" tIns="0" rIns="0" bIns="0" rtlCol="0" anchor="ctr"/>
          <a:lstStyle/>
          <a:p>
            <a:pPr indent="0" marL="0">
              <a:buNone/>
            </a:pPr>
            <a:r>
              <a:rPr lang="en-US" sz="1500" b="1" dirty="0">
                <a:solidFill>
                  <a:srgbClr val="6C4DE6"/>
                </a:solidFill>
                <a:latin typeface="Calibri" pitchFamily="34" charset="0"/>
                <a:ea typeface="Calibri" pitchFamily="34" charset="-122"/>
                <a:cs typeface="Calibri" pitchFamily="34" charset="-120"/>
              </a:rPr>
              <a:t>Fixed by architecture</a:t>
            </a:r>
            <a:endParaRPr lang="en-US" sz="1500" dirty="0"/>
          </a:p>
        </p:txBody>
      </p:sp>
      <p:sp>
        <p:nvSpPr>
          <p:cNvPr id="7" name="Text 4"/>
          <p:cNvSpPr/>
          <p:nvPr/>
        </p:nvSpPr>
        <p:spPr>
          <a:xfrm>
            <a:off x="8458200" y="1975104"/>
            <a:ext cx="2999232" cy="3246120"/>
          </a:xfrm>
          <a:prstGeom prst="rect">
            <a:avLst/>
          </a:prstGeom>
          <a:noFill/>
          <a:ln/>
        </p:spPr>
        <p:txBody>
          <a:bodyPr wrap="square" lIns="0" tIns="0" rIns="0" bIns="0" rtlCol="0" anchor="t"/>
          <a:lstStyle/>
          <a:p>
            <a:pPr marL="342900" indent="-342900">
              <a:spcAft>
                <a:spcPts val="1000"/>
              </a:spcAft>
              <a:buSzPct val="100000"/>
              <a:buChar char="•"/>
            </a:pPr>
            <a:r>
              <a:rPr lang="en-US" sz="1150" dirty="0">
                <a:solidFill>
                  <a:srgbClr val="CFC9F2"/>
                </a:solidFill>
                <a:latin typeface="Calibri" pitchFamily="34" charset="0"/>
                <a:ea typeface="Calibri" pitchFamily="34" charset="-122"/>
                <a:cs typeface="Calibri" pitchFamily="34" charset="-120"/>
              </a:rPr>
              <a:t>The accelerator public-key unit performs modular arithmetic on large integers, which covers RSA, ECDH and ECDSA</a:t>
            </a:r>
            <a:endParaRPr lang="en-US" sz="1150" dirty="0"/>
          </a:p>
          <a:p>
            <a:pPr marL="342900" indent="-342900">
              <a:spcAft>
                <a:spcPts val="1000"/>
              </a:spcAft>
              <a:buSzPct val="100000"/>
              <a:buChar char="•"/>
            </a:pPr>
            <a:r>
              <a:rPr lang="en-US" sz="1150" dirty="0">
                <a:solidFill>
                  <a:srgbClr val="CFC9F2"/>
                </a:solidFill>
                <a:latin typeface="Calibri" pitchFamily="34" charset="0"/>
                <a:ea typeface="Calibri" pitchFamily="34" charset="-122"/>
                <a:cs typeface="Calibri" pitchFamily="34" charset="-120"/>
              </a:rPr>
              <a:t>ML-KEM and ML-DSA need small-modulus number theoretic transforms and Keccak sampling, which that unit cannot express</a:t>
            </a:r>
            <a:endParaRPr lang="en-US" sz="1150" dirty="0"/>
          </a:p>
          <a:p>
            <a:pPr marL="342900" indent="-342900">
              <a:spcAft>
                <a:spcPts val="1000"/>
              </a:spcAft>
              <a:buSzPct val="100000"/>
              <a:buChar char="•"/>
            </a:pPr>
            <a:r>
              <a:rPr lang="en-US" sz="1150" dirty="0">
                <a:solidFill>
                  <a:srgbClr val="CFC9F2"/>
                </a:solidFill>
                <a:latin typeface="Calibri" pitchFamily="34" charset="0"/>
                <a:ea typeface="Calibri" pitchFamily="34" charset="-122"/>
                <a:cs typeface="Calibri" pitchFamily="34" charset="-120"/>
              </a:rPr>
              <a:t>Post-quantum operations therefore stay on the core, or move to the GPU, in every arm</a:t>
            </a:r>
            <a:endParaRPr lang="en-US" sz="1150" dirty="0"/>
          </a:p>
          <a:p>
            <a:pPr marL="342900" indent="-342900">
              <a:spcAft>
                <a:spcPts val="1000"/>
              </a:spcAft>
              <a:buSzPct val="100000"/>
              <a:buChar char="•"/>
            </a:pPr>
            <a:r>
              <a:rPr lang="en-US" sz="1150" dirty="0">
                <a:solidFill>
                  <a:srgbClr val="CFC9F2"/>
                </a:solidFill>
                <a:latin typeface="Calibri" pitchFamily="34" charset="0"/>
                <a:ea typeface="Calibri" pitchFamily="34" charset="-122"/>
                <a:cs typeface="Calibri" pitchFamily="34" charset="-120"/>
              </a:rPr>
              <a:t>Offload also has to earn its transport cost, and the lattice operations are too cheap for it to do so</a:t>
            </a:r>
            <a:endParaRPr lang="en-US" sz="1150" dirty="0"/>
          </a:p>
        </p:txBody>
      </p:sp>
      <p:sp>
        <p:nvSpPr>
          <p:cNvPr id="8" name="Text 5"/>
          <p:cNvSpPr/>
          <p:nvPr/>
        </p:nvSpPr>
        <p:spPr>
          <a:xfrm>
            <a:off x="548640" y="5760720"/>
            <a:ext cx="11091672" cy="310896"/>
          </a:xfrm>
          <a:prstGeom prst="rect">
            <a:avLst/>
          </a:prstGeom>
          <a:noFill/>
          <a:ln/>
        </p:spPr>
        <p:txBody>
          <a:bodyPr wrap="square" lIns="0" tIns="0" rIns="0" bIns="0" rtlCol="0" anchor="ctr"/>
          <a:lstStyle/>
          <a:p>
            <a:pPr indent="0" marL="0">
              <a:buNone/>
            </a:pPr>
            <a:r>
              <a:rPr lang="en-US" sz="1150" i="1" dirty="0">
                <a:solidFill>
                  <a:srgbClr val="F2A93B"/>
                </a:solidFill>
                <a:latin typeface="Calibri" pitchFamily="34" charset="0"/>
                <a:ea typeface="Calibri" pitchFamily="34" charset="-122"/>
                <a:cs typeface="Calibri" pitchFamily="34" charset="-120"/>
              </a:rPr>
              <a:t>Arms B1 and B2 differ only in whether the classical leg is offloaded, which is what makes the pair interpretable.</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365760"/>
            <a:ext cx="11091672" cy="566928"/>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System under test</a:t>
            </a:r>
            <a:endParaRPr lang="en-US" sz="3100" dirty="0"/>
          </a:p>
        </p:txBody>
      </p:sp>
      <p:sp>
        <p:nvSpPr>
          <p:cNvPr id="3" name="Text 1"/>
          <p:cNvSpPr/>
          <p:nvPr/>
        </p:nvSpPr>
        <p:spPr>
          <a:xfrm>
            <a:off x="548640" y="932688"/>
            <a:ext cx="11091672" cy="310896"/>
          </a:xfrm>
          <a:prstGeom prst="rect">
            <a:avLst/>
          </a:prstGeom>
          <a:noFill/>
          <a:ln/>
        </p:spPr>
        <p:txBody>
          <a:bodyPr wrap="square" lIns="0" tIns="0" rIns="0" bIns="0" rtlCol="0" anchor="ctr"/>
          <a:lstStyle/>
          <a:p>
            <a:pPr indent="0" marL="0">
              <a:buNone/>
            </a:pPr>
            <a:r>
              <a:rPr lang="en-US" sz="1250" dirty="0">
                <a:solidFill>
                  <a:srgbClr val="9A93C4"/>
                </a:solidFill>
                <a:latin typeface="Calibri" pitchFamily="34" charset="0"/>
                <a:ea typeface="Calibri" pitchFamily="34" charset="-122"/>
                <a:cs typeface="Calibri" pitchFamily="34" charset="-120"/>
              </a:rPr>
              <a:t>Every version and firmware setting is recorded per run, not per campaign</a:t>
            </a:r>
            <a:endParaRPr lang="en-US" sz="1250" dirty="0"/>
          </a:p>
        </p:txBody>
      </p:sp>
      <p:sp>
        <p:nvSpPr>
          <p:cNvPr id="4" name="Shape 2"/>
          <p:cNvSpPr/>
          <p:nvPr/>
        </p:nvSpPr>
        <p:spPr>
          <a:xfrm>
            <a:off x="548640" y="1463040"/>
            <a:ext cx="3611880" cy="4224528"/>
          </a:xfrm>
          <a:prstGeom prst="roundRect">
            <a:avLst>
              <a:gd name="adj" fmla="val 1772"/>
            </a:avLst>
          </a:prstGeom>
          <a:solidFill>
            <a:srgbClr val="1E1A44"/>
          </a:solidFill>
          <a:ln w="12700">
            <a:solidFill>
              <a:srgbClr val="332C6B"/>
            </a:solidFill>
            <a:prstDash val="solid"/>
          </a:ln>
        </p:spPr>
      </p:sp>
      <p:sp>
        <p:nvSpPr>
          <p:cNvPr id="5" name="Shape 3"/>
          <p:cNvSpPr/>
          <p:nvPr/>
        </p:nvSpPr>
        <p:spPr>
          <a:xfrm>
            <a:off x="4343400" y="1463040"/>
            <a:ext cx="3611880" cy="4224528"/>
          </a:xfrm>
          <a:prstGeom prst="roundRect">
            <a:avLst>
              <a:gd name="adj" fmla="val 1772"/>
            </a:avLst>
          </a:prstGeom>
          <a:solidFill>
            <a:srgbClr val="1E1A44"/>
          </a:solidFill>
          <a:ln w="12700">
            <a:solidFill>
              <a:srgbClr val="332C6B"/>
            </a:solidFill>
            <a:prstDash val="solid"/>
          </a:ln>
        </p:spPr>
      </p:sp>
      <p:sp>
        <p:nvSpPr>
          <p:cNvPr id="6" name="Shape 4"/>
          <p:cNvSpPr/>
          <p:nvPr/>
        </p:nvSpPr>
        <p:spPr>
          <a:xfrm>
            <a:off x="8138160" y="1463040"/>
            <a:ext cx="3502152" cy="4224528"/>
          </a:xfrm>
          <a:prstGeom prst="roundRect">
            <a:avLst>
              <a:gd name="adj" fmla="val 1828"/>
            </a:avLst>
          </a:prstGeom>
          <a:solidFill>
            <a:srgbClr val="1E1A44"/>
          </a:solidFill>
          <a:ln w="12700">
            <a:solidFill>
              <a:srgbClr val="332C6B"/>
            </a:solidFill>
            <a:prstDash val="solid"/>
          </a:ln>
        </p:spPr>
      </p:sp>
      <p:sp>
        <p:nvSpPr>
          <p:cNvPr id="7" name="Text 5"/>
          <p:cNvSpPr/>
          <p:nvPr/>
        </p:nvSpPr>
        <p:spPr>
          <a:xfrm>
            <a:off x="804672" y="1691640"/>
            <a:ext cx="3099816" cy="310896"/>
          </a:xfrm>
          <a:prstGeom prst="rect">
            <a:avLst/>
          </a:prstGeom>
          <a:noFill/>
          <a:ln/>
        </p:spPr>
        <p:txBody>
          <a:bodyPr wrap="square" lIns="0" tIns="0" rIns="0" bIns="0" rtlCol="0" anchor="ctr"/>
          <a:lstStyle/>
          <a:p>
            <a:pPr indent="0" marL="0">
              <a:buNone/>
            </a:pPr>
            <a:r>
              <a:rPr lang="en-US" sz="1500" b="1" dirty="0">
                <a:solidFill>
                  <a:srgbClr val="6C4DE6"/>
                </a:solidFill>
                <a:latin typeface="Calibri" pitchFamily="34" charset="0"/>
                <a:ea typeface="Calibri" pitchFamily="34" charset="-122"/>
                <a:cs typeface="Calibri" pitchFamily="34" charset="-120"/>
              </a:rPr>
              <a:t>Platform</a:t>
            </a:r>
            <a:endParaRPr lang="en-US" sz="1500" dirty="0"/>
          </a:p>
        </p:txBody>
      </p:sp>
      <p:sp>
        <p:nvSpPr>
          <p:cNvPr id="8" name="Text 6"/>
          <p:cNvSpPr/>
          <p:nvPr/>
        </p:nvSpPr>
        <p:spPr>
          <a:xfrm>
            <a:off x="804672" y="2084832"/>
            <a:ext cx="3099816" cy="3520440"/>
          </a:xfrm>
          <a:prstGeom prst="rect">
            <a:avLst/>
          </a:prstGeom>
          <a:noFill/>
          <a:ln/>
        </p:spPr>
        <p:txBody>
          <a:bodyPr wrap="square" lIns="0" tIns="0" rIns="0" bIns="0" rtlCol="0" anchor="t"/>
          <a:lstStyle/>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Xeon 6 SoC with integrated QAT, model and stepping</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Core count, SMT state</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Turbo policy and any frequency pin</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C-state and P-state governor</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Hardware prefetcher settings</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NUMA node count and snoop mode</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DDR5 population and speed</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NIC model, port count, link rate</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PCIe generation and lane width per device</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RTX 6000 Pro, slot and root complex</a:t>
            </a:r>
            <a:endParaRPr lang="en-US" sz="1150" dirty="0"/>
          </a:p>
        </p:txBody>
      </p:sp>
      <p:sp>
        <p:nvSpPr>
          <p:cNvPr id="9" name="Text 7"/>
          <p:cNvSpPr/>
          <p:nvPr/>
        </p:nvSpPr>
        <p:spPr>
          <a:xfrm>
            <a:off x="4599432" y="1691640"/>
            <a:ext cx="3099816" cy="310896"/>
          </a:xfrm>
          <a:prstGeom prst="rect">
            <a:avLst/>
          </a:prstGeom>
          <a:noFill/>
          <a:ln/>
        </p:spPr>
        <p:txBody>
          <a:bodyPr wrap="square" lIns="0" tIns="0" rIns="0" bIns="0" rtlCol="0" anchor="ctr"/>
          <a:lstStyle/>
          <a:p>
            <a:pPr indent="0" marL="0">
              <a:buNone/>
            </a:pPr>
            <a:r>
              <a:rPr lang="en-US" sz="1500" b="1" dirty="0">
                <a:solidFill>
                  <a:srgbClr val="6C4DE6"/>
                </a:solidFill>
                <a:latin typeface="Calibri" pitchFamily="34" charset="0"/>
                <a:ea typeface="Calibri" pitchFamily="34" charset="-122"/>
                <a:cs typeface="Calibri" pitchFamily="34" charset="-120"/>
              </a:rPr>
              <a:t>Software stack</a:t>
            </a:r>
            <a:endParaRPr lang="en-US" sz="1500" dirty="0"/>
          </a:p>
        </p:txBody>
      </p:sp>
      <p:sp>
        <p:nvSpPr>
          <p:cNvPr id="10" name="Text 8"/>
          <p:cNvSpPr/>
          <p:nvPr/>
        </p:nvSpPr>
        <p:spPr>
          <a:xfrm>
            <a:off x="4599432" y="2084832"/>
            <a:ext cx="3099816" cy="3520440"/>
          </a:xfrm>
          <a:prstGeom prst="rect">
            <a:avLst/>
          </a:prstGeom>
          <a:noFill/>
          <a:ln/>
        </p:spPr>
        <p:txBody>
          <a:bodyPr wrap="square" lIns="0" tIns="0" rIns="0" bIns="0" rtlCol="0" anchor="t"/>
          <a:lstStyle/>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Distribution and kernel build</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Intel QAT out-of-tree driver version</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QAT device configuration file in use</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QAT_Engine build, provider mode</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OpenSSL version and provider list</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liboqs version, minimum 0.14.0</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oqs-provider version</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NGINX version and worker model</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cuPQC and CUDA driver versions</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Load generator build and version</a:t>
            </a:r>
            <a:endParaRPr lang="en-US" sz="1150" dirty="0"/>
          </a:p>
        </p:txBody>
      </p:sp>
      <p:sp>
        <p:nvSpPr>
          <p:cNvPr id="11" name="Text 9"/>
          <p:cNvSpPr/>
          <p:nvPr/>
        </p:nvSpPr>
        <p:spPr>
          <a:xfrm>
            <a:off x="8394192" y="1691640"/>
            <a:ext cx="2990088" cy="310896"/>
          </a:xfrm>
          <a:prstGeom prst="rect">
            <a:avLst/>
          </a:prstGeom>
          <a:noFill/>
          <a:ln/>
        </p:spPr>
        <p:txBody>
          <a:bodyPr wrap="square" lIns="0" tIns="0" rIns="0" bIns="0" rtlCol="0" anchor="ctr"/>
          <a:lstStyle/>
          <a:p>
            <a:pPr indent="0" marL="0">
              <a:buNone/>
            </a:pPr>
            <a:r>
              <a:rPr lang="en-US" sz="1500" b="1" dirty="0">
                <a:solidFill>
                  <a:srgbClr val="6C4DE6"/>
                </a:solidFill>
                <a:latin typeface="Calibri" pitchFamily="34" charset="0"/>
                <a:ea typeface="Calibri" pitchFamily="34" charset="-122"/>
                <a:cs typeface="Calibri" pitchFamily="34" charset="-120"/>
              </a:rPr>
              <a:t>Fixed controls</a:t>
            </a:r>
            <a:endParaRPr lang="en-US" sz="1500" dirty="0"/>
          </a:p>
        </p:txBody>
      </p:sp>
      <p:sp>
        <p:nvSpPr>
          <p:cNvPr id="12" name="Text 10"/>
          <p:cNvSpPr/>
          <p:nvPr/>
        </p:nvSpPr>
        <p:spPr>
          <a:xfrm>
            <a:off x="8394192" y="2084832"/>
            <a:ext cx="2990088" cy="3520440"/>
          </a:xfrm>
          <a:prstGeom prst="rect">
            <a:avLst/>
          </a:prstGeom>
          <a:noFill/>
          <a:ln/>
        </p:spPr>
        <p:txBody>
          <a:bodyPr wrap="square" lIns="0" tIns="0" rIns="0" bIns="0" rtlCol="0" anchor="t"/>
          <a:lstStyle/>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TLS 1.3 only, one cipher suite</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Session resumption and tickets off</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OCSP stapling off</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HTTP keep-alive off for handshake runs</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Identical certificate key sizes across arms</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Interrupt affinity and RPS map pinned</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Firewall and conntrack disabled on path</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Same client fleet for every arm</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Ambient inlet temperature logged</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Idle baseline captured before each arm</a:t>
            </a:r>
            <a:endParaRPr lang="en-US" sz="1150" dirty="0"/>
          </a:p>
        </p:txBody>
      </p:sp>
      <p:sp>
        <p:nvSpPr>
          <p:cNvPr id="13" name="Text 11"/>
          <p:cNvSpPr/>
          <p:nvPr/>
        </p:nvSpPr>
        <p:spPr>
          <a:xfrm>
            <a:off x="548640" y="5989320"/>
            <a:ext cx="11091672" cy="310896"/>
          </a:xfrm>
          <a:prstGeom prst="rect">
            <a:avLst/>
          </a:prstGeom>
          <a:noFill/>
          <a:ln/>
        </p:spPr>
        <p:txBody>
          <a:bodyPr wrap="square" lIns="0" tIns="0" rIns="0" bIns="0" rtlCol="0" anchor="ctr"/>
          <a:lstStyle/>
          <a:p>
            <a:pPr indent="0" marL="0">
              <a:buNone/>
            </a:pPr>
            <a:r>
              <a:rPr lang="en-US" sz="1150" i="1" dirty="0">
                <a:solidFill>
                  <a:srgbClr val="F2A93B"/>
                </a:solidFill>
                <a:latin typeface="Calibri" pitchFamily="34" charset="0"/>
                <a:ea typeface="Calibri" pitchFamily="34" charset="-122"/>
                <a:cs typeface="Calibri" pitchFamily="34" charset="-120"/>
              </a:rPr>
              <a:t>A run whose manifest is incomplete is discarded rather than corrected after the fact. Firmware and driver revisions are captured by script, not by hand.</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365760"/>
            <a:ext cx="11091672" cy="566928"/>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Workloads</a:t>
            </a:r>
            <a:endParaRPr lang="en-US" sz="3100" dirty="0"/>
          </a:p>
        </p:txBody>
      </p:sp>
      <p:sp>
        <p:nvSpPr>
          <p:cNvPr id="3" name="Text 1"/>
          <p:cNvSpPr/>
          <p:nvPr/>
        </p:nvSpPr>
        <p:spPr>
          <a:xfrm>
            <a:off x="548640" y="932688"/>
            <a:ext cx="11091672" cy="310896"/>
          </a:xfrm>
          <a:prstGeom prst="rect">
            <a:avLst/>
          </a:prstGeom>
          <a:noFill/>
          <a:ln/>
        </p:spPr>
        <p:txBody>
          <a:bodyPr wrap="square" lIns="0" tIns="0" rIns="0" bIns="0" rtlCol="0" anchor="ctr"/>
          <a:lstStyle/>
          <a:p>
            <a:pPr indent="0" marL="0">
              <a:buNone/>
            </a:pPr>
            <a:r>
              <a:rPr lang="en-US" sz="1250" dirty="0">
                <a:solidFill>
                  <a:srgbClr val="9A93C4"/>
                </a:solidFill>
                <a:latin typeface="Calibri" pitchFamily="34" charset="0"/>
                <a:ea typeface="Calibri" pitchFamily="34" charset="-122"/>
                <a:cs typeface="Calibri" pitchFamily="34" charset="-120"/>
              </a:rPr>
              <a:t>Three workloads. Handshake rate is the primary, the other two guard against a misleading headline</a:t>
            </a:r>
            <a:endParaRPr lang="en-US" sz="1250" dirty="0"/>
          </a:p>
        </p:txBody>
      </p:sp>
      <p:sp>
        <p:nvSpPr>
          <p:cNvPr id="4" name="Shape 2"/>
          <p:cNvSpPr/>
          <p:nvPr/>
        </p:nvSpPr>
        <p:spPr>
          <a:xfrm>
            <a:off x="548640" y="1481328"/>
            <a:ext cx="11091672" cy="1481328"/>
          </a:xfrm>
          <a:prstGeom prst="roundRect">
            <a:avLst>
              <a:gd name="adj" fmla="val 4321"/>
            </a:avLst>
          </a:prstGeom>
          <a:solidFill>
            <a:srgbClr val="1E1A44"/>
          </a:solidFill>
          <a:ln w="12700">
            <a:solidFill>
              <a:srgbClr val="332C6B"/>
            </a:solidFill>
            <a:prstDash val="solid"/>
          </a:ln>
        </p:spPr>
      </p:sp>
      <p:sp>
        <p:nvSpPr>
          <p:cNvPr id="5" name="Shape 3"/>
          <p:cNvSpPr/>
          <p:nvPr/>
        </p:nvSpPr>
        <p:spPr>
          <a:xfrm>
            <a:off x="804672" y="2048256"/>
            <a:ext cx="329184" cy="329184"/>
          </a:xfrm>
          <a:prstGeom prst="roundRect">
            <a:avLst>
              <a:gd name="adj" fmla="val 16667"/>
            </a:avLst>
          </a:prstGeom>
          <a:solidFill>
            <a:srgbClr val="6C4DE6"/>
          </a:solidFill>
          <a:ln w="12700">
            <a:solidFill>
              <a:srgbClr val="6C4DE6"/>
            </a:solidFill>
            <a:prstDash val="solid"/>
          </a:ln>
        </p:spPr>
      </p:sp>
      <p:sp>
        <p:nvSpPr>
          <p:cNvPr id="6" name="Text 4"/>
          <p:cNvSpPr/>
          <p:nvPr/>
        </p:nvSpPr>
        <p:spPr>
          <a:xfrm>
            <a:off x="804672" y="2048256"/>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W1</a:t>
            </a:r>
            <a:endParaRPr lang="en-US" sz="1250" dirty="0"/>
          </a:p>
        </p:txBody>
      </p:sp>
      <p:sp>
        <p:nvSpPr>
          <p:cNvPr id="7" name="Text 5"/>
          <p:cNvSpPr/>
          <p:nvPr/>
        </p:nvSpPr>
        <p:spPr>
          <a:xfrm>
            <a:off x="1353312" y="1682496"/>
            <a:ext cx="2926080" cy="292608"/>
          </a:xfrm>
          <a:prstGeom prst="rect">
            <a:avLst/>
          </a:prstGeom>
          <a:noFill/>
          <a:ln/>
        </p:spPr>
        <p:txBody>
          <a:bodyPr wrap="square" lIns="0" tIns="0" rIns="0" bIns="0" rtlCol="0" anchor="ctr"/>
          <a:lstStyle/>
          <a:p>
            <a:pPr indent="0" marL="0">
              <a:buNone/>
            </a:pPr>
            <a:r>
              <a:rPr lang="en-US" sz="1550" b="1" dirty="0">
                <a:solidFill>
                  <a:srgbClr val="FFFFFF"/>
                </a:solidFill>
                <a:latin typeface="Calibri" pitchFamily="34" charset="0"/>
                <a:ea typeface="Calibri" pitchFamily="34" charset="-122"/>
                <a:cs typeface="Calibri" pitchFamily="34" charset="-120"/>
              </a:rPr>
              <a:t>Handshake rate</a:t>
            </a:r>
            <a:endParaRPr lang="en-US" sz="1550" dirty="0"/>
          </a:p>
        </p:txBody>
      </p:sp>
      <p:sp>
        <p:nvSpPr>
          <p:cNvPr id="8" name="Text 6"/>
          <p:cNvSpPr/>
          <p:nvPr/>
        </p:nvSpPr>
        <p:spPr>
          <a:xfrm>
            <a:off x="1353312" y="1993392"/>
            <a:ext cx="7406640" cy="822960"/>
          </a:xfrm>
          <a:prstGeom prst="rect">
            <a:avLst/>
          </a:prstGeom>
          <a:noFill/>
          <a:ln/>
        </p:spPr>
        <p:txBody>
          <a:bodyPr wrap="square" lIns="0" tIns="0" rIns="0" bIns="0" rtlCol="0" anchor="t"/>
          <a:lstStyle/>
          <a:p>
            <a:pPr indent="0" marL="0">
              <a:lnSpc>
                <a:spcPts val="1600"/>
              </a:lnSpc>
              <a:buNone/>
            </a:pPr>
            <a:r>
              <a:rPr lang="en-US" sz="1200" dirty="0">
                <a:solidFill>
                  <a:srgbClr val="CFC9F2"/>
                </a:solidFill>
                <a:latin typeface="Calibri" pitchFamily="34" charset="0"/>
                <a:ea typeface="Calibri" pitchFamily="34" charset="-122"/>
                <a:cs typeface="Calibri" pitchFamily="34" charset="-120"/>
              </a:rPr>
              <a:t>Full TLS 1.3 handshakes with no application payload. Resumption disabled so every connection pays the asymmetric cost. Reported as connections per second per core, then per socket.</a:t>
            </a:r>
            <a:endParaRPr lang="en-US" sz="1200" dirty="0"/>
          </a:p>
        </p:txBody>
      </p:sp>
      <p:sp>
        <p:nvSpPr>
          <p:cNvPr id="9" name="Text 7"/>
          <p:cNvSpPr/>
          <p:nvPr/>
        </p:nvSpPr>
        <p:spPr>
          <a:xfrm>
            <a:off x="8961120" y="1993392"/>
            <a:ext cx="2423160" cy="822960"/>
          </a:xfrm>
          <a:prstGeom prst="rect">
            <a:avLst/>
          </a:prstGeom>
          <a:noFill/>
          <a:ln/>
        </p:spPr>
        <p:txBody>
          <a:bodyPr wrap="square" lIns="0" tIns="0" rIns="0" bIns="0" rtlCol="0" anchor="t"/>
          <a:lstStyle/>
          <a:p>
            <a:pPr indent="0" marL="0">
              <a:lnSpc>
                <a:spcPts val="1500"/>
              </a:lnSpc>
              <a:buNone/>
            </a:pPr>
            <a:r>
              <a:rPr lang="en-US" sz="1100" i="1" dirty="0">
                <a:solidFill>
                  <a:srgbClr val="F2A93B"/>
                </a:solidFill>
                <a:latin typeface="Calibri" pitchFamily="34" charset="0"/>
                <a:ea typeface="Calibri" pitchFamily="34" charset="-122"/>
                <a:cs typeface="Calibri" pitchFamily="34" charset="-120"/>
              </a:rPr>
              <a:t>Primary metric for arms A1, B1, B2, C1</a:t>
            </a:r>
            <a:endParaRPr lang="en-US" sz="1100" dirty="0"/>
          </a:p>
        </p:txBody>
      </p:sp>
      <p:sp>
        <p:nvSpPr>
          <p:cNvPr id="10" name="Shape 8"/>
          <p:cNvSpPr/>
          <p:nvPr/>
        </p:nvSpPr>
        <p:spPr>
          <a:xfrm>
            <a:off x="548640" y="3090672"/>
            <a:ext cx="11091672" cy="1481328"/>
          </a:xfrm>
          <a:prstGeom prst="roundRect">
            <a:avLst>
              <a:gd name="adj" fmla="val 4321"/>
            </a:avLst>
          </a:prstGeom>
          <a:solidFill>
            <a:srgbClr val="1E1A44"/>
          </a:solidFill>
          <a:ln w="12700">
            <a:solidFill>
              <a:srgbClr val="332C6B"/>
            </a:solidFill>
            <a:prstDash val="solid"/>
          </a:ln>
        </p:spPr>
      </p:sp>
      <p:sp>
        <p:nvSpPr>
          <p:cNvPr id="11" name="Shape 9"/>
          <p:cNvSpPr/>
          <p:nvPr/>
        </p:nvSpPr>
        <p:spPr>
          <a:xfrm>
            <a:off x="804672" y="3657600"/>
            <a:ext cx="329184" cy="329184"/>
          </a:xfrm>
          <a:prstGeom prst="roundRect">
            <a:avLst>
              <a:gd name="adj" fmla="val 16667"/>
            </a:avLst>
          </a:prstGeom>
          <a:solidFill>
            <a:srgbClr val="6C4DE6"/>
          </a:solidFill>
          <a:ln w="12700">
            <a:solidFill>
              <a:srgbClr val="6C4DE6"/>
            </a:solidFill>
            <a:prstDash val="solid"/>
          </a:ln>
        </p:spPr>
      </p:sp>
      <p:sp>
        <p:nvSpPr>
          <p:cNvPr id="12" name="Text 10"/>
          <p:cNvSpPr/>
          <p:nvPr/>
        </p:nvSpPr>
        <p:spPr>
          <a:xfrm>
            <a:off x="804672" y="3657600"/>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W2</a:t>
            </a:r>
            <a:endParaRPr lang="en-US" sz="1250" dirty="0"/>
          </a:p>
        </p:txBody>
      </p:sp>
      <p:sp>
        <p:nvSpPr>
          <p:cNvPr id="13" name="Text 11"/>
          <p:cNvSpPr/>
          <p:nvPr/>
        </p:nvSpPr>
        <p:spPr>
          <a:xfrm>
            <a:off x="1353312" y="3291840"/>
            <a:ext cx="2926080" cy="292608"/>
          </a:xfrm>
          <a:prstGeom prst="rect">
            <a:avLst/>
          </a:prstGeom>
          <a:noFill/>
          <a:ln/>
        </p:spPr>
        <p:txBody>
          <a:bodyPr wrap="square" lIns="0" tIns="0" rIns="0" bIns="0" rtlCol="0" anchor="ctr"/>
          <a:lstStyle/>
          <a:p>
            <a:pPr indent="0" marL="0">
              <a:buNone/>
            </a:pPr>
            <a:r>
              <a:rPr lang="en-US" sz="1550" b="1" dirty="0">
                <a:solidFill>
                  <a:srgbClr val="FFFFFF"/>
                </a:solidFill>
                <a:latin typeface="Calibri" pitchFamily="34" charset="0"/>
                <a:ea typeface="Calibri" pitchFamily="34" charset="-122"/>
                <a:cs typeface="Calibri" pitchFamily="34" charset="-120"/>
              </a:rPr>
              <a:t>Bulk throughput</a:t>
            </a:r>
            <a:endParaRPr lang="en-US" sz="1550" dirty="0"/>
          </a:p>
        </p:txBody>
      </p:sp>
      <p:sp>
        <p:nvSpPr>
          <p:cNvPr id="14" name="Text 12"/>
          <p:cNvSpPr/>
          <p:nvPr/>
        </p:nvSpPr>
        <p:spPr>
          <a:xfrm>
            <a:off x="1353312" y="3602736"/>
            <a:ext cx="7406640" cy="822960"/>
          </a:xfrm>
          <a:prstGeom prst="rect">
            <a:avLst/>
          </a:prstGeom>
          <a:noFill/>
          <a:ln/>
        </p:spPr>
        <p:txBody>
          <a:bodyPr wrap="square" lIns="0" tIns="0" rIns="0" bIns="0" rtlCol="0" anchor="t"/>
          <a:lstStyle/>
          <a:p>
            <a:pPr indent="0" marL="0">
              <a:lnSpc>
                <a:spcPts val="1600"/>
              </a:lnSpc>
              <a:buNone/>
            </a:pPr>
            <a:r>
              <a:rPr lang="en-US" sz="1200" dirty="0">
                <a:solidFill>
                  <a:srgbClr val="CFC9F2"/>
                </a:solidFill>
                <a:latin typeface="Calibri" pitchFamily="34" charset="0"/>
                <a:ea typeface="Calibri" pitchFamily="34" charset="-122"/>
                <a:cs typeface="Calibri" pitchFamily="34" charset="-120"/>
              </a:rPr>
              <a:t>Repeated GET of a 10 MB object over established sessions. Exercises the record layer and AES-256-GCM rather than the key exchange.</a:t>
            </a:r>
            <a:endParaRPr lang="en-US" sz="1200" dirty="0"/>
          </a:p>
        </p:txBody>
      </p:sp>
      <p:sp>
        <p:nvSpPr>
          <p:cNvPr id="15" name="Text 13"/>
          <p:cNvSpPr/>
          <p:nvPr/>
        </p:nvSpPr>
        <p:spPr>
          <a:xfrm>
            <a:off x="8961120" y="3602736"/>
            <a:ext cx="2423160" cy="822960"/>
          </a:xfrm>
          <a:prstGeom prst="rect">
            <a:avLst/>
          </a:prstGeom>
          <a:noFill/>
          <a:ln/>
        </p:spPr>
        <p:txBody>
          <a:bodyPr wrap="square" lIns="0" tIns="0" rIns="0" bIns="0" rtlCol="0" anchor="t"/>
          <a:lstStyle/>
          <a:p>
            <a:pPr indent="0" marL="0">
              <a:lnSpc>
                <a:spcPts val="1500"/>
              </a:lnSpc>
              <a:buNone/>
            </a:pPr>
            <a:r>
              <a:rPr lang="en-US" sz="1100" i="1" dirty="0">
                <a:solidFill>
                  <a:srgbClr val="F2A93B"/>
                </a:solidFill>
                <a:latin typeface="Calibri" pitchFamily="34" charset="0"/>
                <a:ea typeface="Calibri" pitchFamily="34" charset="-122"/>
                <a:cs typeface="Calibri" pitchFamily="34" charset="-120"/>
              </a:rPr>
              <a:t>Detects whether an arm trades handshake gain for record-layer loss</a:t>
            </a:r>
            <a:endParaRPr lang="en-US" sz="1100" dirty="0"/>
          </a:p>
        </p:txBody>
      </p:sp>
      <p:sp>
        <p:nvSpPr>
          <p:cNvPr id="16" name="Shape 14"/>
          <p:cNvSpPr/>
          <p:nvPr/>
        </p:nvSpPr>
        <p:spPr>
          <a:xfrm>
            <a:off x="548640" y="4700016"/>
            <a:ext cx="11091672" cy="1481328"/>
          </a:xfrm>
          <a:prstGeom prst="roundRect">
            <a:avLst>
              <a:gd name="adj" fmla="val 4321"/>
            </a:avLst>
          </a:prstGeom>
          <a:solidFill>
            <a:srgbClr val="1E1A44"/>
          </a:solidFill>
          <a:ln w="12700">
            <a:solidFill>
              <a:srgbClr val="332C6B"/>
            </a:solidFill>
            <a:prstDash val="solid"/>
          </a:ln>
        </p:spPr>
      </p:sp>
      <p:sp>
        <p:nvSpPr>
          <p:cNvPr id="17" name="Shape 15"/>
          <p:cNvSpPr/>
          <p:nvPr/>
        </p:nvSpPr>
        <p:spPr>
          <a:xfrm>
            <a:off x="804672" y="5266944"/>
            <a:ext cx="329184" cy="329184"/>
          </a:xfrm>
          <a:prstGeom prst="roundRect">
            <a:avLst>
              <a:gd name="adj" fmla="val 16667"/>
            </a:avLst>
          </a:prstGeom>
          <a:solidFill>
            <a:srgbClr val="6C4DE6"/>
          </a:solidFill>
          <a:ln w="12700">
            <a:solidFill>
              <a:srgbClr val="6C4DE6"/>
            </a:solidFill>
            <a:prstDash val="solid"/>
          </a:ln>
        </p:spPr>
      </p:sp>
      <p:sp>
        <p:nvSpPr>
          <p:cNvPr id="18" name="Text 16"/>
          <p:cNvSpPr/>
          <p:nvPr/>
        </p:nvSpPr>
        <p:spPr>
          <a:xfrm>
            <a:off x="804672" y="5266944"/>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W3</a:t>
            </a:r>
            <a:endParaRPr lang="en-US" sz="1250" dirty="0"/>
          </a:p>
        </p:txBody>
      </p:sp>
      <p:sp>
        <p:nvSpPr>
          <p:cNvPr id="19" name="Text 17"/>
          <p:cNvSpPr/>
          <p:nvPr/>
        </p:nvSpPr>
        <p:spPr>
          <a:xfrm>
            <a:off x="1353312" y="4901184"/>
            <a:ext cx="2926080" cy="292608"/>
          </a:xfrm>
          <a:prstGeom prst="rect">
            <a:avLst/>
          </a:prstGeom>
          <a:noFill/>
          <a:ln/>
        </p:spPr>
        <p:txBody>
          <a:bodyPr wrap="square" lIns="0" tIns="0" rIns="0" bIns="0" rtlCol="0" anchor="ctr"/>
          <a:lstStyle/>
          <a:p>
            <a:pPr indent="0" marL="0">
              <a:buNone/>
            </a:pPr>
            <a:r>
              <a:rPr lang="en-US" sz="1550" b="1" dirty="0">
                <a:solidFill>
                  <a:srgbClr val="FFFFFF"/>
                </a:solidFill>
                <a:latin typeface="Calibri" pitchFamily="34" charset="0"/>
                <a:ea typeface="Calibri" pitchFamily="34" charset="-122"/>
                <a:cs typeface="Calibri" pitchFamily="34" charset="-120"/>
              </a:rPr>
              <a:t>Handshake latency</a:t>
            </a:r>
            <a:endParaRPr lang="en-US" sz="1550" dirty="0"/>
          </a:p>
        </p:txBody>
      </p:sp>
      <p:sp>
        <p:nvSpPr>
          <p:cNvPr id="20" name="Text 18"/>
          <p:cNvSpPr/>
          <p:nvPr/>
        </p:nvSpPr>
        <p:spPr>
          <a:xfrm>
            <a:off x="1353312" y="5212080"/>
            <a:ext cx="7406640" cy="822960"/>
          </a:xfrm>
          <a:prstGeom prst="rect">
            <a:avLst/>
          </a:prstGeom>
          <a:noFill/>
          <a:ln/>
        </p:spPr>
        <p:txBody>
          <a:bodyPr wrap="square" lIns="0" tIns="0" rIns="0" bIns="0" rtlCol="0" anchor="t"/>
          <a:lstStyle/>
          <a:p>
            <a:pPr indent="0" marL="0">
              <a:lnSpc>
                <a:spcPts val="1600"/>
              </a:lnSpc>
              <a:buNone/>
            </a:pPr>
            <a:r>
              <a:rPr lang="en-US" sz="1200" dirty="0">
                <a:solidFill>
                  <a:srgbClr val="CFC9F2"/>
                </a:solidFill>
                <a:latin typeface="Calibri" pitchFamily="34" charset="0"/>
                <a:ea typeface="Calibri" pitchFamily="34" charset="-122"/>
                <a:cs typeface="Calibri" pitchFamily="34" charset="-120"/>
              </a:rPr>
              <a:t>Sequential single-connection handshakes at low concurrency, then at target concurrency. Full distribution, not an average.</a:t>
            </a:r>
            <a:endParaRPr lang="en-US" sz="1200" dirty="0"/>
          </a:p>
        </p:txBody>
      </p:sp>
      <p:sp>
        <p:nvSpPr>
          <p:cNvPr id="21" name="Text 19"/>
          <p:cNvSpPr/>
          <p:nvPr/>
        </p:nvSpPr>
        <p:spPr>
          <a:xfrm>
            <a:off x="8961120" y="5212080"/>
            <a:ext cx="2423160" cy="822960"/>
          </a:xfrm>
          <a:prstGeom prst="rect">
            <a:avLst/>
          </a:prstGeom>
          <a:noFill/>
          <a:ln/>
        </p:spPr>
        <p:txBody>
          <a:bodyPr wrap="square" lIns="0" tIns="0" rIns="0" bIns="0" rtlCol="0" anchor="t"/>
          <a:lstStyle/>
          <a:p>
            <a:pPr indent="0" marL="0">
              <a:lnSpc>
                <a:spcPts val="1500"/>
              </a:lnSpc>
              <a:buNone/>
            </a:pPr>
            <a:r>
              <a:rPr lang="en-US" sz="1100" i="1" dirty="0">
                <a:solidFill>
                  <a:srgbClr val="F2A93B"/>
                </a:solidFill>
                <a:latin typeface="Calibri" pitchFamily="34" charset="0"/>
                <a:ea typeface="Calibri" pitchFamily="34" charset="-122"/>
                <a:cs typeface="Calibri" pitchFamily="34" charset="-120"/>
              </a:rPr>
              <a:t>The only workload that exposes GPU batching cost in arm D1</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365760"/>
            <a:ext cx="11091672" cy="566928"/>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Run protocol</a:t>
            </a:r>
            <a:endParaRPr lang="en-US" sz="3100" dirty="0"/>
          </a:p>
        </p:txBody>
      </p:sp>
      <p:sp>
        <p:nvSpPr>
          <p:cNvPr id="3" name="Text 1"/>
          <p:cNvSpPr/>
          <p:nvPr/>
        </p:nvSpPr>
        <p:spPr>
          <a:xfrm>
            <a:off x="548640" y="932688"/>
            <a:ext cx="11091672" cy="310896"/>
          </a:xfrm>
          <a:prstGeom prst="rect">
            <a:avLst/>
          </a:prstGeom>
          <a:noFill/>
          <a:ln/>
        </p:spPr>
        <p:txBody>
          <a:bodyPr wrap="square" lIns="0" tIns="0" rIns="0" bIns="0" rtlCol="0" anchor="ctr"/>
          <a:lstStyle/>
          <a:p>
            <a:pPr indent="0" marL="0">
              <a:buNone/>
            </a:pPr>
            <a:r>
              <a:rPr lang="en-US" sz="1250" dirty="0">
                <a:solidFill>
                  <a:srgbClr val="9A93C4"/>
                </a:solidFill>
                <a:latin typeface="Calibri" pitchFamily="34" charset="0"/>
                <a:ea typeface="Calibri" pitchFamily="34" charset="-122"/>
                <a:cs typeface="Calibri" pitchFamily="34" charset="-120"/>
              </a:rPr>
              <a:t>The procedure is fixed before the first measurement and does not change mid-campaign</a:t>
            </a:r>
            <a:endParaRPr lang="en-US" sz="1250" dirty="0"/>
          </a:p>
        </p:txBody>
      </p:sp>
      <p:sp>
        <p:nvSpPr>
          <p:cNvPr id="4" name="Shape 2"/>
          <p:cNvSpPr/>
          <p:nvPr/>
        </p:nvSpPr>
        <p:spPr>
          <a:xfrm>
            <a:off x="548640" y="1463040"/>
            <a:ext cx="5285232" cy="1481328"/>
          </a:xfrm>
          <a:prstGeom prst="roundRect">
            <a:avLst>
              <a:gd name="adj" fmla="val 4321"/>
            </a:avLst>
          </a:prstGeom>
          <a:solidFill>
            <a:srgbClr val="1E1A44"/>
          </a:solidFill>
          <a:ln w="12700">
            <a:solidFill>
              <a:srgbClr val="332C6B"/>
            </a:solidFill>
            <a:prstDash val="solid"/>
          </a:ln>
        </p:spPr>
      </p:sp>
      <p:sp>
        <p:nvSpPr>
          <p:cNvPr id="5" name="Shape 3"/>
          <p:cNvSpPr/>
          <p:nvPr/>
        </p:nvSpPr>
        <p:spPr>
          <a:xfrm>
            <a:off x="804672" y="1719072"/>
            <a:ext cx="329184" cy="329184"/>
          </a:xfrm>
          <a:prstGeom prst="roundRect">
            <a:avLst>
              <a:gd name="adj" fmla="val 16667"/>
            </a:avLst>
          </a:prstGeom>
          <a:solidFill>
            <a:srgbClr val="6C4DE6"/>
          </a:solidFill>
          <a:ln w="12700">
            <a:solidFill>
              <a:srgbClr val="6C4DE6"/>
            </a:solidFill>
            <a:prstDash val="solid"/>
          </a:ln>
        </p:spPr>
      </p:sp>
      <p:sp>
        <p:nvSpPr>
          <p:cNvPr id="6" name="Text 4"/>
          <p:cNvSpPr/>
          <p:nvPr/>
        </p:nvSpPr>
        <p:spPr>
          <a:xfrm>
            <a:off x="804672" y="1719072"/>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7" name="Text 5"/>
          <p:cNvSpPr/>
          <p:nvPr/>
        </p:nvSpPr>
        <p:spPr>
          <a:xfrm>
            <a:off x="1243584" y="1719072"/>
            <a:ext cx="4297680" cy="329184"/>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Warm up</a:t>
            </a:r>
            <a:endParaRPr lang="en-US" sz="1500" dirty="0"/>
          </a:p>
        </p:txBody>
      </p:sp>
      <p:sp>
        <p:nvSpPr>
          <p:cNvPr id="8" name="Text 6"/>
          <p:cNvSpPr/>
          <p:nvPr/>
        </p:nvSpPr>
        <p:spPr>
          <a:xfrm>
            <a:off x="804672" y="2139696"/>
            <a:ext cx="4773168" cy="658368"/>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30 seconds of load discarded before any counter is read. Accelerator rings and page cache MUST be warm.</a:t>
            </a:r>
            <a:endParaRPr lang="en-US" sz="1150" dirty="0"/>
          </a:p>
        </p:txBody>
      </p:sp>
      <p:sp>
        <p:nvSpPr>
          <p:cNvPr id="9" name="Shape 7"/>
          <p:cNvSpPr/>
          <p:nvPr/>
        </p:nvSpPr>
        <p:spPr>
          <a:xfrm>
            <a:off x="548640" y="3072384"/>
            <a:ext cx="5285232" cy="1481328"/>
          </a:xfrm>
          <a:prstGeom prst="roundRect">
            <a:avLst>
              <a:gd name="adj" fmla="val 4321"/>
            </a:avLst>
          </a:prstGeom>
          <a:solidFill>
            <a:srgbClr val="1E1A44"/>
          </a:solidFill>
          <a:ln w="12700">
            <a:solidFill>
              <a:srgbClr val="332C6B"/>
            </a:solidFill>
            <a:prstDash val="solid"/>
          </a:ln>
        </p:spPr>
      </p:sp>
      <p:sp>
        <p:nvSpPr>
          <p:cNvPr id="10" name="Shape 8"/>
          <p:cNvSpPr/>
          <p:nvPr/>
        </p:nvSpPr>
        <p:spPr>
          <a:xfrm>
            <a:off x="804672" y="3328416"/>
            <a:ext cx="329184" cy="329184"/>
          </a:xfrm>
          <a:prstGeom prst="roundRect">
            <a:avLst>
              <a:gd name="adj" fmla="val 16667"/>
            </a:avLst>
          </a:prstGeom>
          <a:solidFill>
            <a:srgbClr val="6C4DE6"/>
          </a:solidFill>
          <a:ln w="12700">
            <a:solidFill>
              <a:srgbClr val="6C4DE6"/>
            </a:solidFill>
            <a:prstDash val="solid"/>
          </a:ln>
        </p:spPr>
      </p:sp>
      <p:sp>
        <p:nvSpPr>
          <p:cNvPr id="11" name="Text 9"/>
          <p:cNvSpPr/>
          <p:nvPr/>
        </p:nvSpPr>
        <p:spPr>
          <a:xfrm>
            <a:off x="804672" y="3328416"/>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2" name="Text 10"/>
          <p:cNvSpPr/>
          <p:nvPr/>
        </p:nvSpPr>
        <p:spPr>
          <a:xfrm>
            <a:off x="1243584" y="3328416"/>
            <a:ext cx="4297680" cy="329184"/>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Measure</a:t>
            </a:r>
            <a:endParaRPr lang="en-US" sz="1500" dirty="0"/>
          </a:p>
        </p:txBody>
      </p:sp>
      <p:sp>
        <p:nvSpPr>
          <p:cNvPr id="13" name="Text 11"/>
          <p:cNvSpPr/>
          <p:nvPr/>
        </p:nvSpPr>
        <p:spPr>
          <a:xfrm>
            <a:off x="804672" y="3749040"/>
            <a:ext cx="4773168" cy="658368"/>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300 seconds of steady-state load per run. Telemetry collection starts before load and stops after it.</a:t>
            </a:r>
            <a:endParaRPr lang="en-US" sz="1150" dirty="0"/>
          </a:p>
        </p:txBody>
      </p:sp>
      <p:sp>
        <p:nvSpPr>
          <p:cNvPr id="14" name="Shape 12"/>
          <p:cNvSpPr/>
          <p:nvPr/>
        </p:nvSpPr>
        <p:spPr>
          <a:xfrm>
            <a:off x="548640" y="4681728"/>
            <a:ext cx="5285232" cy="1481328"/>
          </a:xfrm>
          <a:prstGeom prst="roundRect">
            <a:avLst>
              <a:gd name="adj" fmla="val 4321"/>
            </a:avLst>
          </a:prstGeom>
          <a:solidFill>
            <a:srgbClr val="1E1A44"/>
          </a:solidFill>
          <a:ln w="12700">
            <a:solidFill>
              <a:srgbClr val="332C6B"/>
            </a:solidFill>
            <a:prstDash val="solid"/>
          </a:ln>
        </p:spPr>
      </p:sp>
      <p:sp>
        <p:nvSpPr>
          <p:cNvPr id="15" name="Shape 13"/>
          <p:cNvSpPr/>
          <p:nvPr/>
        </p:nvSpPr>
        <p:spPr>
          <a:xfrm>
            <a:off x="804672" y="4937760"/>
            <a:ext cx="329184" cy="329184"/>
          </a:xfrm>
          <a:prstGeom prst="roundRect">
            <a:avLst>
              <a:gd name="adj" fmla="val 16667"/>
            </a:avLst>
          </a:prstGeom>
          <a:solidFill>
            <a:srgbClr val="6C4DE6"/>
          </a:solidFill>
          <a:ln w="12700">
            <a:solidFill>
              <a:srgbClr val="6C4DE6"/>
            </a:solidFill>
            <a:prstDash val="solid"/>
          </a:ln>
        </p:spPr>
      </p:sp>
      <p:sp>
        <p:nvSpPr>
          <p:cNvPr id="16" name="Text 14"/>
          <p:cNvSpPr/>
          <p:nvPr/>
        </p:nvSpPr>
        <p:spPr>
          <a:xfrm>
            <a:off x="804672" y="4937760"/>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17" name="Text 15"/>
          <p:cNvSpPr/>
          <p:nvPr/>
        </p:nvSpPr>
        <p:spPr>
          <a:xfrm>
            <a:off x="1243584" y="4937760"/>
            <a:ext cx="4297680" cy="329184"/>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Repeat</a:t>
            </a:r>
            <a:endParaRPr lang="en-US" sz="1500" dirty="0"/>
          </a:p>
        </p:txBody>
      </p:sp>
      <p:sp>
        <p:nvSpPr>
          <p:cNvPr id="18" name="Text 16"/>
          <p:cNvSpPr/>
          <p:nvPr/>
        </p:nvSpPr>
        <p:spPr>
          <a:xfrm>
            <a:off x="804672" y="5358384"/>
            <a:ext cx="4773168" cy="658368"/>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Five runs per arm. Report median with interquartile spread. Never report a single best run.</a:t>
            </a:r>
            <a:endParaRPr lang="en-US" sz="1150" dirty="0"/>
          </a:p>
        </p:txBody>
      </p:sp>
      <p:sp>
        <p:nvSpPr>
          <p:cNvPr id="19" name="Shape 17"/>
          <p:cNvSpPr/>
          <p:nvPr/>
        </p:nvSpPr>
        <p:spPr>
          <a:xfrm>
            <a:off x="6355080" y="1463040"/>
            <a:ext cx="5285232" cy="1481328"/>
          </a:xfrm>
          <a:prstGeom prst="roundRect">
            <a:avLst>
              <a:gd name="adj" fmla="val 4321"/>
            </a:avLst>
          </a:prstGeom>
          <a:solidFill>
            <a:srgbClr val="1E1A44"/>
          </a:solidFill>
          <a:ln w="12700">
            <a:solidFill>
              <a:srgbClr val="332C6B"/>
            </a:solidFill>
            <a:prstDash val="solid"/>
          </a:ln>
        </p:spPr>
      </p:sp>
      <p:sp>
        <p:nvSpPr>
          <p:cNvPr id="20" name="Shape 18"/>
          <p:cNvSpPr/>
          <p:nvPr/>
        </p:nvSpPr>
        <p:spPr>
          <a:xfrm>
            <a:off x="6611112" y="1719072"/>
            <a:ext cx="329184" cy="329184"/>
          </a:xfrm>
          <a:prstGeom prst="roundRect">
            <a:avLst>
              <a:gd name="adj" fmla="val 16667"/>
            </a:avLst>
          </a:prstGeom>
          <a:solidFill>
            <a:srgbClr val="6C4DE6"/>
          </a:solidFill>
          <a:ln w="12700">
            <a:solidFill>
              <a:srgbClr val="6C4DE6"/>
            </a:solidFill>
            <a:prstDash val="solid"/>
          </a:ln>
        </p:spPr>
      </p:sp>
      <p:sp>
        <p:nvSpPr>
          <p:cNvPr id="21" name="Text 19"/>
          <p:cNvSpPr/>
          <p:nvPr/>
        </p:nvSpPr>
        <p:spPr>
          <a:xfrm>
            <a:off x="6611112" y="1719072"/>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4</a:t>
            </a:r>
            <a:endParaRPr lang="en-US" sz="1250" dirty="0"/>
          </a:p>
        </p:txBody>
      </p:sp>
      <p:sp>
        <p:nvSpPr>
          <p:cNvPr id="22" name="Text 20"/>
          <p:cNvSpPr/>
          <p:nvPr/>
        </p:nvSpPr>
        <p:spPr>
          <a:xfrm>
            <a:off x="7050024" y="1719072"/>
            <a:ext cx="4297680" cy="329184"/>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Randomise</a:t>
            </a:r>
            <a:endParaRPr lang="en-US" sz="1500" dirty="0"/>
          </a:p>
        </p:txBody>
      </p:sp>
      <p:sp>
        <p:nvSpPr>
          <p:cNvPr id="23" name="Text 21"/>
          <p:cNvSpPr/>
          <p:nvPr/>
        </p:nvSpPr>
        <p:spPr>
          <a:xfrm>
            <a:off x="6611112" y="2139696"/>
            <a:ext cx="4773168" cy="658368"/>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Arm order is shuffled across repetitions so thermal drift does not correlate with arm identity.</a:t>
            </a:r>
            <a:endParaRPr lang="en-US" sz="1150" dirty="0"/>
          </a:p>
        </p:txBody>
      </p:sp>
      <p:sp>
        <p:nvSpPr>
          <p:cNvPr id="24" name="Shape 22"/>
          <p:cNvSpPr/>
          <p:nvPr/>
        </p:nvSpPr>
        <p:spPr>
          <a:xfrm>
            <a:off x="6355080" y="3072384"/>
            <a:ext cx="5285232" cy="1481328"/>
          </a:xfrm>
          <a:prstGeom prst="roundRect">
            <a:avLst>
              <a:gd name="adj" fmla="val 4321"/>
            </a:avLst>
          </a:prstGeom>
          <a:solidFill>
            <a:srgbClr val="1E1A44"/>
          </a:solidFill>
          <a:ln w="12700">
            <a:solidFill>
              <a:srgbClr val="332C6B"/>
            </a:solidFill>
            <a:prstDash val="solid"/>
          </a:ln>
        </p:spPr>
      </p:sp>
      <p:sp>
        <p:nvSpPr>
          <p:cNvPr id="25" name="Shape 23"/>
          <p:cNvSpPr/>
          <p:nvPr/>
        </p:nvSpPr>
        <p:spPr>
          <a:xfrm>
            <a:off x="6611112" y="3328416"/>
            <a:ext cx="329184" cy="329184"/>
          </a:xfrm>
          <a:prstGeom prst="roundRect">
            <a:avLst>
              <a:gd name="adj" fmla="val 16667"/>
            </a:avLst>
          </a:prstGeom>
          <a:solidFill>
            <a:srgbClr val="6C4DE6"/>
          </a:solidFill>
          <a:ln w="12700">
            <a:solidFill>
              <a:srgbClr val="6C4DE6"/>
            </a:solidFill>
            <a:prstDash val="solid"/>
          </a:ln>
        </p:spPr>
      </p:sp>
      <p:sp>
        <p:nvSpPr>
          <p:cNvPr id="26" name="Text 24"/>
          <p:cNvSpPr/>
          <p:nvPr/>
        </p:nvSpPr>
        <p:spPr>
          <a:xfrm>
            <a:off x="6611112" y="3328416"/>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5</a:t>
            </a:r>
            <a:endParaRPr lang="en-US" sz="1250" dirty="0"/>
          </a:p>
        </p:txBody>
      </p:sp>
      <p:sp>
        <p:nvSpPr>
          <p:cNvPr id="27" name="Text 25"/>
          <p:cNvSpPr/>
          <p:nvPr/>
        </p:nvSpPr>
        <p:spPr>
          <a:xfrm>
            <a:off x="7050024" y="3328416"/>
            <a:ext cx="4297680" cy="329184"/>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Restart</a:t>
            </a:r>
            <a:endParaRPr lang="en-US" sz="1500" dirty="0"/>
          </a:p>
        </p:txBody>
      </p:sp>
      <p:sp>
        <p:nvSpPr>
          <p:cNvPr id="28" name="Text 26"/>
          <p:cNvSpPr/>
          <p:nvPr/>
        </p:nvSpPr>
        <p:spPr>
          <a:xfrm>
            <a:off x="6611112" y="3749040"/>
            <a:ext cx="4773168" cy="658368"/>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Service and driver state reset between arms. Confirm the idle baseline returns before the next run.</a:t>
            </a:r>
            <a:endParaRPr lang="en-US" sz="1150" dirty="0"/>
          </a:p>
        </p:txBody>
      </p:sp>
      <p:sp>
        <p:nvSpPr>
          <p:cNvPr id="29" name="Shape 27"/>
          <p:cNvSpPr/>
          <p:nvPr/>
        </p:nvSpPr>
        <p:spPr>
          <a:xfrm>
            <a:off x="6355080" y="4681728"/>
            <a:ext cx="5285232" cy="1481328"/>
          </a:xfrm>
          <a:prstGeom prst="roundRect">
            <a:avLst>
              <a:gd name="adj" fmla="val 4321"/>
            </a:avLst>
          </a:prstGeom>
          <a:solidFill>
            <a:srgbClr val="1E1A44"/>
          </a:solidFill>
          <a:ln w="12700">
            <a:solidFill>
              <a:srgbClr val="332C6B"/>
            </a:solidFill>
            <a:prstDash val="solid"/>
          </a:ln>
        </p:spPr>
      </p:sp>
      <p:sp>
        <p:nvSpPr>
          <p:cNvPr id="30" name="Shape 28"/>
          <p:cNvSpPr/>
          <p:nvPr/>
        </p:nvSpPr>
        <p:spPr>
          <a:xfrm>
            <a:off x="6611112" y="4937760"/>
            <a:ext cx="329184" cy="329184"/>
          </a:xfrm>
          <a:prstGeom prst="roundRect">
            <a:avLst>
              <a:gd name="adj" fmla="val 16667"/>
            </a:avLst>
          </a:prstGeom>
          <a:solidFill>
            <a:srgbClr val="6C4DE6"/>
          </a:solidFill>
          <a:ln w="12700">
            <a:solidFill>
              <a:srgbClr val="6C4DE6"/>
            </a:solidFill>
            <a:prstDash val="solid"/>
          </a:ln>
        </p:spPr>
      </p:sp>
      <p:sp>
        <p:nvSpPr>
          <p:cNvPr id="31" name="Text 29"/>
          <p:cNvSpPr/>
          <p:nvPr/>
        </p:nvSpPr>
        <p:spPr>
          <a:xfrm>
            <a:off x="6611112" y="4937760"/>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6</a:t>
            </a:r>
            <a:endParaRPr lang="en-US" sz="1250" dirty="0"/>
          </a:p>
        </p:txBody>
      </p:sp>
      <p:sp>
        <p:nvSpPr>
          <p:cNvPr id="32" name="Text 30"/>
          <p:cNvSpPr/>
          <p:nvPr/>
        </p:nvSpPr>
        <p:spPr>
          <a:xfrm>
            <a:off x="7050024" y="4937760"/>
            <a:ext cx="4297680" cy="329184"/>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Prove headroom</a:t>
            </a:r>
            <a:endParaRPr lang="en-US" sz="1500" dirty="0"/>
          </a:p>
        </p:txBody>
      </p:sp>
      <p:sp>
        <p:nvSpPr>
          <p:cNvPr id="33" name="Text 31"/>
          <p:cNvSpPr/>
          <p:nvPr/>
        </p:nvSpPr>
        <p:spPr>
          <a:xfrm>
            <a:off x="6611112" y="5358384"/>
            <a:ext cx="4773168" cy="658368"/>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Client fleet doubled on one run per arm. If the result moves, the client was the bottleneck and the run is void.</a:t>
            </a:r>
            <a:endParaRPr lang="en-US" sz="11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365760"/>
            <a:ext cx="11091672" cy="566928"/>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Cryptographic metrics</a:t>
            </a:r>
            <a:endParaRPr lang="en-US" sz="3100" dirty="0"/>
          </a:p>
        </p:txBody>
      </p:sp>
      <p:sp>
        <p:nvSpPr>
          <p:cNvPr id="3" name="Text 1"/>
          <p:cNvSpPr/>
          <p:nvPr/>
        </p:nvSpPr>
        <p:spPr>
          <a:xfrm>
            <a:off x="548640" y="932688"/>
            <a:ext cx="11091672" cy="310896"/>
          </a:xfrm>
          <a:prstGeom prst="rect">
            <a:avLst/>
          </a:prstGeom>
          <a:noFill/>
          <a:ln/>
        </p:spPr>
        <p:txBody>
          <a:bodyPr wrap="square" lIns="0" tIns="0" rIns="0" bIns="0" rtlCol="0" anchor="ctr"/>
          <a:lstStyle/>
          <a:p>
            <a:pPr indent="0" marL="0">
              <a:buNone/>
            </a:pPr>
            <a:r>
              <a:rPr lang="en-US" sz="1250" dirty="0">
                <a:solidFill>
                  <a:srgbClr val="9A93C4"/>
                </a:solidFill>
                <a:latin typeface="Calibri" pitchFamily="34" charset="0"/>
                <a:ea typeface="Calibri" pitchFamily="34" charset="-122"/>
                <a:cs typeface="Calibri" pitchFamily="34" charset="-120"/>
              </a:rPr>
              <a:t>Recorded at both the connection level and the primitive level so results can be attributed</a:t>
            </a:r>
            <a:endParaRPr lang="en-US" sz="1250" dirty="0"/>
          </a:p>
        </p:txBody>
      </p:sp>
      <p:sp>
        <p:nvSpPr>
          <p:cNvPr id="4" name="Shape 2"/>
          <p:cNvSpPr/>
          <p:nvPr/>
        </p:nvSpPr>
        <p:spPr>
          <a:xfrm>
            <a:off x="548640" y="1463040"/>
            <a:ext cx="5486400" cy="2212848"/>
          </a:xfrm>
          <a:prstGeom prst="roundRect">
            <a:avLst>
              <a:gd name="adj" fmla="val 2893"/>
            </a:avLst>
          </a:prstGeom>
          <a:solidFill>
            <a:srgbClr val="1E1A44"/>
          </a:solidFill>
          <a:ln w="12700">
            <a:solidFill>
              <a:srgbClr val="332C6B"/>
            </a:solidFill>
            <a:prstDash val="solid"/>
          </a:ln>
        </p:spPr>
      </p:sp>
      <p:sp>
        <p:nvSpPr>
          <p:cNvPr id="5" name="Text 3"/>
          <p:cNvSpPr/>
          <p:nvPr/>
        </p:nvSpPr>
        <p:spPr>
          <a:xfrm>
            <a:off x="822960" y="1691640"/>
            <a:ext cx="4937760" cy="274320"/>
          </a:xfrm>
          <a:prstGeom prst="rect">
            <a:avLst/>
          </a:prstGeom>
          <a:noFill/>
          <a:ln/>
        </p:spPr>
        <p:txBody>
          <a:bodyPr wrap="square" lIns="0" tIns="0" rIns="0" bIns="0"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Connection level</a:t>
            </a:r>
            <a:endParaRPr lang="en-US" sz="1450" dirty="0"/>
          </a:p>
        </p:txBody>
      </p:sp>
      <p:sp>
        <p:nvSpPr>
          <p:cNvPr id="6" name="Text 4"/>
          <p:cNvSpPr/>
          <p:nvPr/>
        </p:nvSpPr>
        <p:spPr>
          <a:xfrm>
            <a:off x="822960" y="1984248"/>
            <a:ext cx="4937760" cy="2194560"/>
          </a:xfrm>
          <a:prstGeom prst="rect">
            <a:avLst/>
          </a:prstGeom>
          <a:noFill/>
          <a:ln/>
        </p:spPr>
        <p:txBody>
          <a:bodyPr wrap="square" lIns="0" tIns="0" rIns="0" bIns="0" rtlCol="0" anchor="t"/>
          <a:lstStyle/>
          <a:p>
            <a:pPr indent="0" marL="0">
              <a:lnSpc>
                <a:spcPts val="1600"/>
              </a:lnSpc>
              <a:buNone/>
            </a:pPr>
            <a:r>
              <a:rPr lang="en-US" sz="1200" dirty="0">
                <a:solidFill>
                  <a:srgbClr val="CFC9F2"/>
                </a:solidFill>
                <a:latin typeface="Calibri" pitchFamily="34" charset="0"/>
                <a:ea typeface="Calibri" pitchFamily="34" charset="-122"/>
                <a:cs typeface="Calibri" pitchFamily="34" charset="-120"/>
              </a:rPr>
              <a:t>Connections per second, per core and per socket.</a:t>
            </a:r>
            <a:endParaRPr lang="en-US" sz="1200" dirty="0"/>
          </a:p>
          <a:p>
            <a:pPr indent="0" marL="0">
              <a:lnSpc>
                <a:spcPts val="1600"/>
              </a:lnSpc>
              <a:buNone/>
            </a:pPr>
            <a:r>
              <a:rPr lang="en-US" sz="1200" dirty="0">
                <a:solidFill>
                  <a:srgbClr val="CFC9F2"/>
                </a:solidFill>
                <a:latin typeface="Calibri" pitchFamily="34" charset="0"/>
                <a:ea typeface="Calibri" pitchFamily="34" charset="-122"/>
                <a:cs typeface="Calibri" pitchFamily="34" charset="-120"/>
              </a:rPr>
              <a:t>Handshake latency at p50, p95, p99, p99.9.</a:t>
            </a:r>
            <a:endParaRPr lang="en-US" sz="1200" dirty="0"/>
          </a:p>
          <a:p>
            <a:pPr indent="0" marL="0">
              <a:lnSpc>
                <a:spcPts val="1600"/>
              </a:lnSpc>
              <a:buNone/>
            </a:pPr>
            <a:r>
              <a:rPr lang="en-US" sz="1200" dirty="0">
                <a:solidFill>
                  <a:srgbClr val="CFC9F2"/>
                </a:solidFill>
                <a:latin typeface="Calibri" pitchFamily="34" charset="0"/>
                <a:ea typeface="Calibri" pitchFamily="34" charset="-122"/>
                <a:cs typeface="Calibri" pitchFamily="34" charset="-120"/>
              </a:rPr>
              <a:t>Bulk throughput in Gbps and Gbps per core.</a:t>
            </a:r>
            <a:endParaRPr lang="en-US" sz="1200" dirty="0"/>
          </a:p>
          <a:p>
            <a:pPr indent="0" marL="0">
              <a:lnSpc>
                <a:spcPts val="1600"/>
              </a:lnSpc>
              <a:buNone/>
            </a:pPr>
            <a:r>
              <a:rPr lang="en-US" sz="1200" dirty="0">
                <a:solidFill>
                  <a:srgbClr val="CFC9F2"/>
                </a:solidFill>
                <a:latin typeface="Calibri" pitchFamily="34" charset="0"/>
                <a:ea typeface="Calibri" pitchFamily="34" charset="-122"/>
                <a:cs typeface="Calibri" pitchFamily="34" charset="-120"/>
              </a:rPr>
              <a:t>Failed and renegotiated handshake count.</a:t>
            </a:r>
            <a:endParaRPr lang="en-US" sz="1200" dirty="0"/>
          </a:p>
          <a:p>
            <a:pPr indent="0" marL="0">
              <a:lnSpc>
                <a:spcPts val="1600"/>
              </a:lnSpc>
              <a:buNone/>
            </a:pPr>
            <a:r>
              <a:rPr lang="en-US" sz="1200" dirty="0">
                <a:solidFill>
                  <a:srgbClr val="CFC9F2"/>
                </a:solidFill>
                <a:latin typeface="Calibri" pitchFamily="34" charset="0"/>
                <a:ea typeface="Calibri" pitchFamily="34" charset="-122"/>
                <a:cs typeface="Calibri" pitchFamily="34" charset="-120"/>
              </a:rPr>
              <a:t>Bytes on the wire per handshake, by flight.</a:t>
            </a:r>
            <a:endParaRPr lang="en-US" sz="1200" dirty="0"/>
          </a:p>
          <a:p>
            <a:pPr indent="0" marL="0">
              <a:lnSpc>
                <a:spcPts val="1600"/>
              </a:lnSpc>
              <a:buNone/>
            </a:pPr>
            <a:r>
              <a:rPr lang="en-US" sz="1200" dirty="0">
                <a:solidFill>
                  <a:srgbClr val="CFC9F2"/>
                </a:solidFill>
                <a:latin typeface="Calibri" pitchFamily="34" charset="0"/>
                <a:ea typeface="Calibri" pitchFamily="34" charset="-122"/>
                <a:cs typeface="Calibri" pitchFamily="34" charset="-120"/>
              </a:rPr>
              <a:t>TCP segments and retransmissions per handshake.</a:t>
            </a:r>
            <a:endParaRPr lang="en-US" sz="1200" dirty="0"/>
          </a:p>
        </p:txBody>
      </p:sp>
      <p:sp>
        <p:nvSpPr>
          <p:cNvPr id="7" name="Shape 5"/>
          <p:cNvSpPr/>
          <p:nvPr/>
        </p:nvSpPr>
        <p:spPr>
          <a:xfrm>
            <a:off x="6153912" y="1463040"/>
            <a:ext cx="5486400" cy="2212848"/>
          </a:xfrm>
          <a:prstGeom prst="roundRect">
            <a:avLst>
              <a:gd name="adj" fmla="val 2893"/>
            </a:avLst>
          </a:prstGeom>
          <a:solidFill>
            <a:srgbClr val="1E1A44"/>
          </a:solidFill>
          <a:ln w="12700">
            <a:solidFill>
              <a:srgbClr val="332C6B"/>
            </a:solidFill>
            <a:prstDash val="solid"/>
          </a:ln>
        </p:spPr>
      </p:sp>
      <p:sp>
        <p:nvSpPr>
          <p:cNvPr id="8" name="Text 6"/>
          <p:cNvSpPr/>
          <p:nvPr/>
        </p:nvSpPr>
        <p:spPr>
          <a:xfrm>
            <a:off x="6428232" y="1691640"/>
            <a:ext cx="4937760" cy="274320"/>
          </a:xfrm>
          <a:prstGeom prst="rect">
            <a:avLst/>
          </a:prstGeom>
          <a:noFill/>
          <a:ln/>
        </p:spPr>
        <p:txBody>
          <a:bodyPr wrap="square" lIns="0" tIns="0" rIns="0" bIns="0"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Primitive level</a:t>
            </a:r>
            <a:endParaRPr lang="en-US" sz="1450" dirty="0"/>
          </a:p>
        </p:txBody>
      </p:sp>
      <p:sp>
        <p:nvSpPr>
          <p:cNvPr id="9" name="Text 7"/>
          <p:cNvSpPr/>
          <p:nvPr/>
        </p:nvSpPr>
        <p:spPr>
          <a:xfrm>
            <a:off x="6428232" y="1984248"/>
            <a:ext cx="4937760" cy="2194560"/>
          </a:xfrm>
          <a:prstGeom prst="rect">
            <a:avLst/>
          </a:prstGeom>
          <a:noFill/>
          <a:ln/>
        </p:spPr>
        <p:txBody>
          <a:bodyPr wrap="square" lIns="0" tIns="0" rIns="0" bIns="0" rtlCol="0" anchor="t"/>
          <a:lstStyle/>
          <a:p>
            <a:pPr indent="0" marL="0">
              <a:lnSpc>
                <a:spcPts val="1600"/>
              </a:lnSpc>
              <a:buNone/>
            </a:pPr>
            <a:r>
              <a:rPr lang="en-US" sz="1200" dirty="0">
                <a:solidFill>
                  <a:srgbClr val="CFC9F2"/>
                </a:solidFill>
                <a:latin typeface="Calibri" pitchFamily="34" charset="0"/>
                <a:ea typeface="Calibri" pitchFamily="34" charset="-122"/>
                <a:cs typeface="Calibri" pitchFamily="34" charset="-120"/>
              </a:rPr>
              <a:t>ML-KEM-768 keygen, encapsulate, decapsulate.</a:t>
            </a:r>
            <a:endParaRPr lang="en-US" sz="1200" dirty="0"/>
          </a:p>
          <a:p>
            <a:pPr indent="0" marL="0">
              <a:lnSpc>
                <a:spcPts val="1600"/>
              </a:lnSpc>
              <a:buNone/>
            </a:pPr>
            <a:r>
              <a:rPr lang="en-US" sz="1200" dirty="0">
                <a:solidFill>
                  <a:srgbClr val="CFC9F2"/>
                </a:solidFill>
                <a:latin typeface="Calibri" pitchFamily="34" charset="0"/>
                <a:ea typeface="Calibri" pitchFamily="34" charset="-122"/>
                <a:cs typeface="Calibri" pitchFamily="34" charset="-120"/>
              </a:rPr>
              <a:t>ML-DSA-65 keygen, sign, verify.</a:t>
            </a:r>
            <a:endParaRPr lang="en-US" sz="1200" dirty="0"/>
          </a:p>
          <a:p>
            <a:pPr indent="0" marL="0">
              <a:lnSpc>
                <a:spcPts val="1600"/>
              </a:lnSpc>
              <a:buNone/>
            </a:pPr>
            <a:r>
              <a:rPr lang="en-US" sz="1200" dirty="0">
                <a:solidFill>
                  <a:srgbClr val="CFC9F2"/>
                </a:solidFill>
                <a:latin typeface="Calibri" pitchFamily="34" charset="0"/>
                <a:ea typeface="Calibri" pitchFamily="34" charset="-122"/>
                <a:cs typeface="Calibri" pitchFamily="34" charset="-120"/>
              </a:rPr>
              <a:t>ML-DSA sign rejection-loop iteration count.</a:t>
            </a:r>
            <a:endParaRPr lang="en-US" sz="1200" dirty="0"/>
          </a:p>
          <a:p>
            <a:pPr indent="0" marL="0">
              <a:lnSpc>
                <a:spcPts val="1600"/>
              </a:lnSpc>
              <a:buNone/>
            </a:pPr>
            <a:r>
              <a:rPr lang="en-US" sz="1200" dirty="0">
                <a:solidFill>
                  <a:srgbClr val="CFC9F2"/>
                </a:solidFill>
                <a:latin typeface="Calibri" pitchFamily="34" charset="0"/>
                <a:ea typeface="Calibri" pitchFamily="34" charset="-122"/>
                <a:cs typeface="Calibri" pitchFamily="34" charset="-120"/>
              </a:rPr>
              <a:t>RSA-3072 sign and verify.</a:t>
            </a:r>
            <a:endParaRPr lang="en-US" sz="1200" dirty="0"/>
          </a:p>
          <a:p>
            <a:pPr indent="0" marL="0">
              <a:lnSpc>
                <a:spcPts val="1600"/>
              </a:lnSpc>
              <a:buNone/>
            </a:pPr>
            <a:r>
              <a:rPr lang="en-US" sz="1200" dirty="0">
                <a:solidFill>
                  <a:srgbClr val="CFC9F2"/>
                </a:solidFill>
                <a:latin typeface="Calibri" pitchFamily="34" charset="0"/>
                <a:ea typeface="Calibri" pitchFamily="34" charset="-122"/>
                <a:cs typeface="Calibri" pitchFamily="34" charset="-120"/>
              </a:rPr>
              <a:t>X25519 and P-256 ECDH.</a:t>
            </a:r>
            <a:endParaRPr lang="en-US" sz="1200" dirty="0"/>
          </a:p>
          <a:p>
            <a:pPr indent="0" marL="0">
              <a:lnSpc>
                <a:spcPts val="1600"/>
              </a:lnSpc>
              <a:buNone/>
            </a:pPr>
            <a:r>
              <a:rPr lang="en-US" sz="1200" dirty="0">
                <a:solidFill>
                  <a:srgbClr val="CFC9F2"/>
                </a:solidFill>
                <a:latin typeface="Calibri" pitchFamily="34" charset="0"/>
                <a:ea typeface="Calibri" pitchFamily="34" charset="-122"/>
                <a:cs typeface="Calibri" pitchFamily="34" charset="-120"/>
              </a:rPr>
              <a:t>AES-256-GCM at 1 KB, 8 KB, 64 KB records.</a:t>
            </a:r>
            <a:endParaRPr lang="en-US" sz="1200" dirty="0"/>
          </a:p>
        </p:txBody>
      </p:sp>
      <p:sp>
        <p:nvSpPr>
          <p:cNvPr id="10" name="Text 8"/>
          <p:cNvSpPr/>
          <p:nvPr/>
        </p:nvSpPr>
        <p:spPr>
          <a:xfrm>
            <a:off x="548640" y="3913632"/>
            <a:ext cx="11091672" cy="274320"/>
          </a:xfrm>
          <a:prstGeom prst="rect">
            <a:avLst/>
          </a:prstGeom>
          <a:noFill/>
          <a:ln/>
        </p:spPr>
        <p:txBody>
          <a:bodyPr wrap="square" lIns="0" tIns="0" rIns="0" bIns="0" rtlCol="0" anchor="ctr"/>
          <a:lstStyle/>
          <a:p>
            <a:pPr indent="0" marL="0">
              <a:buNone/>
            </a:pPr>
            <a:r>
              <a:rPr lang="en-US" sz="1200" b="1" dirty="0">
                <a:solidFill>
                  <a:srgbClr val="6C4DE6"/>
                </a:solidFill>
                <a:latin typeface="Calibri" pitchFamily="34" charset="0"/>
                <a:ea typeface="Calibri" pitchFamily="34" charset="-122"/>
                <a:cs typeface="Calibri" pitchFamily="34" charset="-120"/>
              </a:rPr>
              <a:t>Primitive costs are captured on the same host, in the same session, as the connection-level run</a:t>
            </a:r>
            <a:endParaRPr lang="en-US" sz="1200" dirty="0"/>
          </a:p>
        </p:txBody>
      </p:sp>
      <p:sp>
        <p:nvSpPr>
          <p:cNvPr id="11" name="Shape 9"/>
          <p:cNvSpPr/>
          <p:nvPr/>
        </p:nvSpPr>
        <p:spPr>
          <a:xfrm>
            <a:off x="548640" y="4261104"/>
            <a:ext cx="11091672" cy="1170432"/>
          </a:xfrm>
          <a:prstGeom prst="roundRect">
            <a:avLst>
              <a:gd name="adj" fmla="val 3906"/>
            </a:avLst>
          </a:prstGeom>
          <a:solidFill>
            <a:srgbClr val="0B0A1C"/>
          </a:solidFill>
          <a:ln w="12700">
            <a:solidFill>
              <a:srgbClr val="332C6B"/>
            </a:solidFill>
            <a:prstDash val="solid"/>
          </a:ln>
        </p:spPr>
      </p:sp>
      <p:sp>
        <p:nvSpPr>
          <p:cNvPr id="12" name="Text 10"/>
          <p:cNvSpPr/>
          <p:nvPr/>
        </p:nvSpPr>
        <p:spPr>
          <a:xfrm>
            <a:off x="676656" y="4352544"/>
            <a:ext cx="10835640" cy="987552"/>
          </a:xfrm>
          <a:prstGeom prst="rect">
            <a:avLst/>
          </a:prstGeom>
          <a:noFill/>
          <a:ln/>
        </p:spPr>
        <p:txBody>
          <a:bodyPr wrap="square" lIns="0" tIns="0" rIns="0" bIns="0" rtlCol="0" anchor="t"/>
          <a:lstStyle/>
          <a:p>
            <a:pPr indent="0" marL="0">
              <a:lnSpc>
                <a:spcPts val="1400"/>
              </a:lnSpc>
              <a:buNone/>
            </a:pPr>
            <a:r>
              <a:rPr lang="en-US" sz="1050" dirty="0">
                <a:solidFill>
                  <a:srgbClr val="CFC9F2"/>
                </a:solidFill>
                <a:latin typeface="Courier New" pitchFamily="34" charset="0"/>
                <a:ea typeface="Courier New" pitchFamily="34" charset="-122"/>
                <a:cs typeface="Courier New" pitchFamily="34" charset="-120"/>
              </a:rPr>
              <a:t>openssl speed -provider oqsprovider -kem-algorithms</a:t>
            </a:r>
            <a:endParaRPr lang="en-US" sz="1050" dirty="0"/>
          </a:p>
          <a:p>
            <a:pPr indent="0" marL="0">
              <a:lnSpc>
                <a:spcPts val="1400"/>
              </a:lnSpc>
              <a:buNone/>
            </a:pPr>
            <a:r>
              <a:rPr lang="en-US" sz="1050" dirty="0">
                <a:solidFill>
                  <a:srgbClr val="CFC9F2"/>
                </a:solidFill>
                <a:latin typeface="Courier New" pitchFamily="34" charset="0"/>
                <a:ea typeface="Courier New" pitchFamily="34" charset="-122"/>
                <a:cs typeface="Courier New" pitchFamily="34" charset="-120"/>
              </a:rPr>
              <a:t>openssl speed -provider oqsprovider -signature-algorithms</a:t>
            </a:r>
            <a:endParaRPr lang="en-US" sz="1050" dirty="0"/>
          </a:p>
          <a:p>
            <a:pPr indent="0" marL="0">
              <a:lnSpc>
                <a:spcPts val="1400"/>
              </a:lnSpc>
              <a:buNone/>
            </a:pPr>
            <a:r>
              <a:rPr lang="en-US" sz="1050" dirty="0">
                <a:solidFill>
                  <a:srgbClr val="CFC9F2"/>
                </a:solidFill>
                <a:latin typeface="Courier New" pitchFamily="34" charset="0"/>
                <a:ea typeface="Courier New" pitchFamily="34" charset="-122"/>
                <a:cs typeface="Courier New" pitchFamily="34" charset="-120"/>
              </a:rPr>
              <a:t>openssl speed -provider qatprovider -async_jobs 72 rsa3072 ecdsap256</a:t>
            </a:r>
            <a:endParaRPr lang="en-US" sz="1050" dirty="0"/>
          </a:p>
          <a:p>
            <a:pPr indent="0" marL="0">
              <a:lnSpc>
                <a:spcPts val="1400"/>
              </a:lnSpc>
              <a:buNone/>
            </a:pPr>
            <a:r>
              <a:rPr lang="en-US" sz="1050" dirty="0">
                <a:solidFill>
                  <a:srgbClr val="CFC9F2"/>
                </a:solidFill>
                <a:latin typeface="Courier New" pitchFamily="34" charset="0"/>
                <a:ea typeface="Courier New" pitchFamily="34" charset="-122"/>
                <a:cs typeface="Courier New" pitchFamily="34" charset="-120"/>
              </a:rPr>
              <a:t>openssl speed -evp aes-256-gcm -bytes 1024,8192,65536</a:t>
            </a:r>
            <a:endParaRPr lang="en-US" sz="1050" dirty="0"/>
          </a:p>
          <a:p>
            <a:pPr indent="0" marL="0">
              <a:lnSpc>
                <a:spcPts val="1400"/>
              </a:lnSpc>
              <a:buNone/>
            </a:pPr>
            <a:r>
              <a:rPr lang="en-US" sz="1050" dirty="0">
                <a:solidFill>
                  <a:srgbClr val="CFC9F2"/>
                </a:solidFill>
                <a:latin typeface="Courier New" pitchFamily="34" charset="0"/>
                <a:ea typeface="Courier New" pitchFamily="34" charset="-122"/>
                <a:cs typeface="Courier New" pitchFamily="34" charset="-120"/>
              </a:rPr>
              <a:t>openssl s_time -connect $DUT:443 -new -time 300 -verify 0 -groups X25519MLKEM768</a:t>
            </a:r>
            <a:endParaRPr lang="en-US" sz="1050" dirty="0"/>
          </a:p>
        </p:txBody>
      </p:sp>
      <p:sp>
        <p:nvSpPr>
          <p:cNvPr id="13" name="Text 11"/>
          <p:cNvSpPr/>
          <p:nvPr/>
        </p:nvSpPr>
        <p:spPr>
          <a:xfrm>
            <a:off x="548640" y="5669280"/>
            <a:ext cx="11091672" cy="548640"/>
          </a:xfrm>
          <a:prstGeom prst="rect">
            <a:avLst/>
          </a:prstGeom>
          <a:noFill/>
          <a:ln/>
        </p:spPr>
        <p:txBody>
          <a:bodyPr wrap="square" lIns="0" tIns="0" rIns="0" bIns="0" rtlCol="0" anchor="ctr"/>
          <a:lstStyle/>
          <a:p>
            <a:pPr indent="0" marL="0">
              <a:lnSpc>
                <a:spcPts val="1700"/>
              </a:lnSpc>
              <a:buNone/>
            </a:pPr>
            <a:r>
              <a:rPr lang="en-US" sz="1150" i="1" dirty="0">
                <a:solidFill>
                  <a:srgbClr val="F2A93B"/>
                </a:solidFill>
                <a:latin typeface="Calibri" pitchFamily="34" charset="0"/>
                <a:ea typeface="Calibri" pitchFamily="34" charset="-122"/>
                <a:cs typeface="Calibri" pitchFamily="34" charset="-120"/>
              </a:rPr>
              <a:t>Primitive results are the consistency check on the connection-level results. A handshake rate that cannot be reconstructed from the primitive costs plus protocol overhead indicates a measurement fault.</a:t>
            </a:r>
            <a:endParaRPr lang="en-US" sz="11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365760"/>
            <a:ext cx="11091672" cy="566928"/>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CPU and memory telemetry</a:t>
            </a:r>
            <a:endParaRPr lang="en-US" sz="3100" dirty="0"/>
          </a:p>
        </p:txBody>
      </p:sp>
      <p:sp>
        <p:nvSpPr>
          <p:cNvPr id="3" name="Text 1"/>
          <p:cNvSpPr/>
          <p:nvPr/>
        </p:nvSpPr>
        <p:spPr>
          <a:xfrm>
            <a:off x="548640" y="932688"/>
            <a:ext cx="11091672" cy="310896"/>
          </a:xfrm>
          <a:prstGeom prst="rect">
            <a:avLst/>
          </a:prstGeom>
          <a:noFill/>
          <a:ln/>
        </p:spPr>
        <p:txBody>
          <a:bodyPr wrap="square" lIns="0" tIns="0" rIns="0" bIns="0" rtlCol="0" anchor="ctr"/>
          <a:lstStyle/>
          <a:p>
            <a:pPr indent="0" marL="0">
              <a:buNone/>
            </a:pPr>
            <a:r>
              <a:rPr lang="en-US" sz="1250" dirty="0">
                <a:solidFill>
                  <a:srgbClr val="9A93C4"/>
                </a:solidFill>
                <a:latin typeface="Calibri" pitchFamily="34" charset="0"/>
                <a:ea typeface="Calibri" pitchFamily="34" charset="-122"/>
                <a:cs typeface="Calibri" pitchFamily="34" charset="-120"/>
              </a:rPr>
              <a:t>Cycles per handshake is the comparable unit across arms. Everything here feeds it or explains it</a:t>
            </a:r>
            <a:endParaRPr lang="en-US" sz="1250" dirty="0"/>
          </a:p>
        </p:txBody>
      </p:sp>
      <p:sp>
        <p:nvSpPr>
          <p:cNvPr id="4" name="Shape 2"/>
          <p:cNvSpPr/>
          <p:nvPr/>
        </p:nvSpPr>
        <p:spPr>
          <a:xfrm>
            <a:off x="548640" y="1463040"/>
            <a:ext cx="5285232" cy="1463040"/>
          </a:xfrm>
          <a:prstGeom prst="roundRect">
            <a:avLst>
              <a:gd name="adj" fmla="val 4375"/>
            </a:avLst>
          </a:prstGeom>
          <a:solidFill>
            <a:srgbClr val="1E1A44"/>
          </a:solidFill>
          <a:ln w="12700">
            <a:solidFill>
              <a:srgbClr val="332C6B"/>
            </a:solidFill>
            <a:prstDash val="solid"/>
          </a:ln>
        </p:spPr>
      </p:sp>
      <p:sp>
        <p:nvSpPr>
          <p:cNvPr id="5" name="Shape 3"/>
          <p:cNvSpPr/>
          <p:nvPr/>
        </p:nvSpPr>
        <p:spPr>
          <a:xfrm>
            <a:off x="804672" y="1737360"/>
            <a:ext cx="128016" cy="128016"/>
          </a:xfrm>
          <a:prstGeom prst="roundRect">
            <a:avLst>
              <a:gd name="adj" fmla="val 21429"/>
            </a:avLst>
          </a:prstGeom>
          <a:solidFill>
            <a:srgbClr val="6C4DE6"/>
          </a:solidFill>
          <a:ln w="12700">
            <a:solidFill>
              <a:srgbClr val="6C4DE6"/>
            </a:solidFill>
            <a:prstDash val="solid"/>
          </a:ln>
        </p:spPr>
      </p:sp>
      <p:sp>
        <p:nvSpPr>
          <p:cNvPr id="6" name="Text 4"/>
          <p:cNvSpPr/>
          <p:nvPr/>
        </p:nvSpPr>
        <p:spPr>
          <a:xfrm>
            <a:off x="1078992" y="1664208"/>
            <a:ext cx="4480560" cy="292608"/>
          </a:xfrm>
          <a:prstGeom prst="rect">
            <a:avLst/>
          </a:prstGeom>
          <a:noFill/>
          <a:ln/>
        </p:spPr>
        <p:txBody>
          <a:bodyPr wrap="square" lIns="0" tIns="0" rIns="0" bIns="0"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Core utilisation</a:t>
            </a:r>
            <a:endParaRPr lang="en-US" sz="1450" dirty="0"/>
          </a:p>
        </p:txBody>
      </p:sp>
      <p:sp>
        <p:nvSpPr>
          <p:cNvPr id="7" name="Text 5"/>
          <p:cNvSpPr/>
          <p:nvPr/>
        </p:nvSpPr>
        <p:spPr>
          <a:xfrm>
            <a:off x="804672" y="2066544"/>
            <a:ext cx="4773168" cy="731520"/>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Per-core busy percentage, user against kernel split, softirq and system time, context switches and involuntary migrations.</a:t>
            </a:r>
            <a:endParaRPr lang="en-US" sz="1150" dirty="0"/>
          </a:p>
        </p:txBody>
      </p:sp>
      <p:sp>
        <p:nvSpPr>
          <p:cNvPr id="8" name="Shape 6"/>
          <p:cNvSpPr/>
          <p:nvPr/>
        </p:nvSpPr>
        <p:spPr>
          <a:xfrm>
            <a:off x="6355080" y="1463040"/>
            <a:ext cx="5285232" cy="1463040"/>
          </a:xfrm>
          <a:prstGeom prst="roundRect">
            <a:avLst>
              <a:gd name="adj" fmla="val 4375"/>
            </a:avLst>
          </a:prstGeom>
          <a:solidFill>
            <a:srgbClr val="1E1A44"/>
          </a:solidFill>
          <a:ln w="12700">
            <a:solidFill>
              <a:srgbClr val="332C6B"/>
            </a:solidFill>
            <a:prstDash val="solid"/>
          </a:ln>
        </p:spPr>
      </p:sp>
      <p:sp>
        <p:nvSpPr>
          <p:cNvPr id="9" name="Shape 7"/>
          <p:cNvSpPr/>
          <p:nvPr/>
        </p:nvSpPr>
        <p:spPr>
          <a:xfrm>
            <a:off x="6611112" y="1737360"/>
            <a:ext cx="128016" cy="128016"/>
          </a:xfrm>
          <a:prstGeom prst="roundRect">
            <a:avLst>
              <a:gd name="adj" fmla="val 21429"/>
            </a:avLst>
          </a:prstGeom>
          <a:solidFill>
            <a:srgbClr val="6C4DE6"/>
          </a:solidFill>
          <a:ln w="12700">
            <a:solidFill>
              <a:srgbClr val="6C4DE6"/>
            </a:solidFill>
            <a:prstDash val="solid"/>
          </a:ln>
        </p:spPr>
      </p:sp>
      <p:sp>
        <p:nvSpPr>
          <p:cNvPr id="10" name="Text 8"/>
          <p:cNvSpPr/>
          <p:nvPr/>
        </p:nvSpPr>
        <p:spPr>
          <a:xfrm>
            <a:off x="6885432" y="1664208"/>
            <a:ext cx="4480560" cy="292608"/>
          </a:xfrm>
          <a:prstGeom prst="rect">
            <a:avLst/>
          </a:prstGeom>
          <a:noFill/>
          <a:ln/>
        </p:spPr>
        <p:txBody>
          <a:bodyPr wrap="square" lIns="0" tIns="0" rIns="0" bIns="0"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Execution efficiency</a:t>
            </a:r>
            <a:endParaRPr lang="en-US" sz="1450" dirty="0"/>
          </a:p>
        </p:txBody>
      </p:sp>
      <p:sp>
        <p:nvSpPr>
          <p:cNvPr id="11" name="Text 9"/>
          <p:cNvSpPr/>
          <p:nvPr/>
        </p:nvSpPr>
        <p:spPr>
          <a:xfrm>
            <a:off x="6611112" y="2066544"/>
            <a:ext cx="4773168" cy="731520"/>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Instructions per cycle, retired instructions per handshake, branch mispredict rate, front-end and back-end stall breakdown.</a:t>
            </a:r>
            <a:endParaRPr lang="en-US" sz="1150" dirty="0"/>
          </a:p>
        </p:txBody>
      </p:sp>
      <p:sp>
        <p:nvSpPr>
          <p:cNvPr id="12" name="Shape 10"/>
          <p:cNvSpPr/>
          <p:nvPr/>
        </p:nvSpPr>
        <p:spPr>
          <a:xfrm>
            <a:off x="548640" y="3063240"/>
            <a:ext cx="5285232" cy="1463040"/>
          </a:xfrm>
          <a:prstGeom prst="roundRect">
            <a:avLst>
              <a:gd name="adj" fmla="val 4375"/>
            </a:avLst>
          </a:prstGeom>
          <a:solidFill>
            <a:srgbClr val="1E1A44"/>
          </a:solidFill>
          <a:ln w="12700">
            <a:solidFill>
              <a:srgbClr val="332C6B"/>
            </a:solidFill>
            <a:prstDash val="solid"/>
          </a:ln>
        </p:spPr>
      </p:sp>
      <p:sp>
        <p:nvSpPr>
          <p:cNvPr id="13" name="Shape 11"/>
          <p:cNvSpPr/>
          <p:nvPr/>
        </p:nvSpPr>
        <p:spPr>
          <a:xfrm>
            <a:off x="804672" y="3337560"/>
            <a:ext cx="128016" cy="128016"/>
          </a:xfrm>
          <a:prstGeom prst="roundRect">
            <a:avLst>
              <a:gd name="adj" fmla="val 21429"/>
            </a:avLst>
          </a:prstGeom>
          <a:solidFill>
            <a:srgbClr val="6C4DE6"/>
          </a:solidFill>
          <a:ln w="12700">
            <a:solidFill>
              <a:srgbClr val="6C4DE6"/>
            </a:solidFill>
            <a:prstDash val="solid"/>
          </a:ln>
        </p:spPr>
      </p:sp>
      <p:sp>
        <p:nvSpPr>
          <p:cNvPr id="14" name="Text 12"/>
          <p:cNvSpPr/>
          <p:nvPr/>
        </p:nvSpPr>
        <p:spPr>
          <a:xfrm>
            <a:off x="1078992" y="3264408"/>
            <a:ext cx="4480560" cy="292608"/>
          </a:xfrm>
          <a:prstGeom prst="rect">
            <a:avLst/>
          </a:prstGeom>
          <a:noFill/>
          <a:ln/>
        </p:spPr>
        <p:txBody>
          <a:bodyPr wrap="square" lIns="0" tIns="0" rIns="0" bIns="0"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Achieved frequency</a:t>
            </a:r>
            <a:endParaRPr lang="en-US" sz="1450" dirty="0"/>
          </a:p>
        </p:txBody>
      </p:sp>
      <p:sp>
        <p:nvSpPr>
          <p:cNvPr id="15" name="Text 13"/>
          <p:cNvSpPr/>
          <p:nvPr/>
        </p:nvSpPr>
        <p:spPr>
          <a:xfrm>
            <a:off x="804672" y="3666744"/>
            <a:ext cx="4773168" cy="731520"/>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Actual core frequency under load, not the nameplate. Turbo licence level residency, since heavy AVX-512 use lowers the licence and the clock.</a:t>
            </a:r>
            <a:endParaRPr lang="en-US" sz="1150" dirty="0"/>
          </a:p>
        </p:txBody>
      </p:sp>
      <p:sp>
        <p:nvSpPr>
          <p:cNvPr id="16" name="Shape 14"/>
          <p:cNvSpPr/>
          <p:nvPr/>
        </p:nvSpPr>
        <p:spPr>
          <a:xfrm>
            <a:off x="6355080" y="3063240"/>
            <a:ext cx="5285232" cy="1463040"/>
          </a:xfrm>
          <a:prstGeom prst="roundRect">
            <a:avLst>
              <a:gd name="adj" fmla="val 4375"/>
            </a:avLst>
          </a:prstGeom>
          <a:solidFill>
            <a:srgbClr val="1E1A44"/>
          </a:solidFill>
          <a:ln w="12700">
            <a:solidFill>
              <a:srgbClr val="332C6B"/>
            </a:solidFill>
            <a:prstDash val="solid"/>
          </a:ln>
        </p:spPr>
      </p:sp>
      <p:sp>
        <p:nvSpPr>
          <p:cNvPr id="17" name="Shape 15"/>
          <p:cNvSpPr/>
          <p:nvPr/>
        </p:nvSpPr>
        <p:spPr>
          <a:xfrm>
            <a:off x="6611112" y="3337560"/>
            <a:ext cx="128016" cy="128016"/>
          </a:xfrm>
          <a:prstGeom prst="roundRect">
            <a:avLst>
              <a:gd name="adj" fmla="val 21429"/>
            </a:avLst>
          </a:prstGeom>
          <a:solidFill>
            <a:srgbClr val="6C4DE6"/>
          </a:solidFill>
          <a:ln w="12700">
            <a:solidFill>
              <a:srgbClr val="6C4DE6"/>
            </a:solidFill>
            <a:prstDash val="solid"/>
          </a:ln>
        </p:spPr>
      </p:sp>
      <p:sp>
        <p:nvSpPr>
          <p:cNvPr id="18" name="Text 16"/>
          <p:cNvSpPr/>
          <p:nvPr/>
        </p:nvSpPr>
        <p:spPr>
          <a:xfrm>
            <a:off x="6885432" y="3264408"/>
            <a:ext cx="4480560" cy="292608"/>
          </a:xfrm>
          <a:prstGeom prst="rect">
            <a:avLst/>
          </a:prstGeom>
          <a:noFill/>
          <a:ln/>
        </p:spPr>
        <p:txBody>
          <a:bodyPr wrap="square" lIns="0" tIns="0" rIns="0" bIns="0"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Cache and memory</a:t>
            </a:r>
            <a:endParaRPr lang="en-US" sz="1450" dirty="0"/>
          </a:p>
        </p:txBody>
      </p:sp>
      <p:sp>
        <p:nvSpPr>
          <p:cNvPr id="19" name="Text 17"/>
          <p:cNvSpPr/>
          <p:nvPr/>
        </p:nvSpPr>
        <p:spPr>
          <a:xfrm>
            <a:off x="6611112" y="3666744"/>
            <a:ext cx="4773168" cy="731520"/>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L1, L2 and last-level cache miss rates, memory read and write bandwidth, DRAM latency under load, page faults.</a:t>
            </a:r>
            <a:endParaRPr lang="en-US" sz="1150" dirty="0"/>
          </a:p>
        </p:txBody>
      </p:sp>
      <p:sp>
        <p:nvSpPr>
          <p:cNvPr id="20" name="Shape 18"/>
          <p:cNvSpPr/>
          <p:nvPr/>
        </p:nvSpPr>
        <p:spPr>
          <a:xfrm>
            <a:off x="548640" y="4663440"/>
            <a:ext cx="5285232" cy="1463040"/>
          </a:xfrm>
          <a:prstGeom prst="roundRect">
            <a:avLst>
              <a:gd name="adj" fmla="val 4375"/>
            </a:avLst>
          </a:prstGeom>
          <a:solidFill>
            <a:srgbClr val="1E1A44"/>
          </a:solidFill>
          <a:ln w="12700">
            <a:solidFill>
              <a:srgbClr val="332C6B"/>
            </a:solidFill>
            <a:prstDash val="solid"/>
          </a:ln>
        </p:spPr>
      </p:sp>
      <p:sp>
        <p:nvSpPr>
          <p:cNvPr id="21" name="Shape 19"/>
          <p:cNvSpPr/>
          <p:nvPr/>
        </p:nvSpPr>
        <p:spPr>
          <a:xfrm>
            <a:off x="804672" y="4937760"/>
            <a:ext cx="128016" cy="128016"/>
          </a:xfrm>
          <a:prstGeom prst="roundRect">
            <a:avLst>
              <a:gd name="adj" fmla="val 21429"/>
            </a:avLst>
          </a:prstGeom>
          <a:solidFill>
            <a:srgbClr val="6C4DE6"/>
          </a:solidFill>
          <a:ln w="12700">
            <a:solidFill>
              <a:srgbClr val="6C4DE6"/>
            </a:solidFill>
            <a:prstDash val="solid"/>
          </a:ln>
        </p:spPr>
      </p:sp>
      <p:sp>
        <p:nvSpPr>
          <p:cNvPr id="22" name="Text 20"/>
          <p:cNvSpPr/>
          <p:nvPr/>
        </p:nvSpPr>
        <p:spPr>
          <a:xfrm>
            <a:off x="1078992" y="4864608"/>
            <a:ext cx="4480560" cy="292608"/>
          </a:xfrm>
          <a:prstGeom prst="rect">
            <a:avLst/>
          </a:prstGeom>
          <a:noFill/>
          <a:ln/>
        </p:spPr>
        <p:txBody>
          <a:bodyPr wrap="square" lIns="0" tIns="0" rIns="0" bIns="0"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Power and thermals</a:t>
            </a:r>
            <a:endParaRPr lang="en-US" sz="1450" dirty="0"/>
          </a:p>
        </p:txBody>
      </p:sp>
      <p:sp>
        <p:nvSpPr>
          <p:cNvPr id="23" name="Text 21"/>
          <p:cNvSpPr/>
          <p:nvPr/>
        </p:nvSpPr>
        <p:spPr>
          <a:xfrm>
            <a:off x="804672" y="5266944"/>
            <a:ext cx="4773168" cy="731520"/>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Package and core RAPL energy, DRAM energy, package temperature, any thermal or power throttle event count.</a:t>
            </a:r>
            <a:endParaRPr lang="en-US" sz="1150" dirty="0"/>
          </a:p>
        </p:txBody>
      </p:sp>
      <p:sp>
        <p:nvSpPr>
          <p:cNvPr id="24" name="Shape 22"/>
          <p:cNvSpPr/>
          <p:nvPr/>
        </p:nvSpPr>
        <p:spPr>
          <a:xfrm>
            <a:off x="6355080" y="4663440"/>
            <a:ext cx="5285232" cy="1463040"/>
          </a:xfrm>
          <a:prstGeom prst="roundRect">
            <a:avLst>
              <a:gd name="adj" fmla="val 4375"/>
            </a:avLst>
          </a:prstGeom>
          <a:solidFill>
            <a:srgbClr val="1E1A44"/>
          </a:solidFill>
          <a:ln w="12700">
            <a:solidFill>
              <a:srgbClr val="332C6B"/>
            </a:solidFill>
            <a:prstDash val="solid"/>
          </a:ln>
        </p:spPr>
      </p:sp>
      <p:sp>
        <p:nvSpPr>
          <p:cNvPr id="25" name="Shape 23"/>
          <p:cNvSpPr/>
          <p:nvPr/>
        </p:nvSpPr>
        <p:spPr>
          <a:xfrm>
            <a:off x="6611112" y="4937760"/>
            <a:ext cx="128016" cy="128016"/>
          </a:xfrm>
          <a:prstGeom prst="roundRect">
            <a:avLst>
              <a:gd name="adj" fmla="val 21429"/>
            </a:avLst>
          </a:prstGeom>
          <a:solidFill>
            <a:srgbClr val="6C4DE6"/>
          </a:solidFill>
          <a:ln w="12700">
            <a:solidFill>
              <a:srgbClr val="6C4DE6"/>
            </a:solidFill>
            <a:prstDash val="solid"/>
          </a:ln>
        </p:spPr>
      </p:sp>
      <p:sp>
        <p:nvSpPr>
          <p:cNvPr id="26" name="Text 24"/>
          <p:cNvSpPr/>
          <p:nvPr/>
        </p:nvSpPr>
        <p:spPr>
          <a:xfrm>
            <a:off x="6885432" y="4864608"/>
            <a:ext cx="4480560" cy="292608"/>
          </a:xfrm>
          <a:prstGeom prst="rect">
            <a:avLst/>
          </a:prstGeom>
          <a:noFill/>
          <a:ln/>
        </p:spPr>
        <p:txBody>
          <a:bodyPr wrap="square" lIns="0" tIns="0" rIns="0" bIns="0"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NUMA behaviour</a:t>
            </a:r>
            <a:endParaRPr lang="en-US" sz="1450" dirty="0"/>
          </a:p>
        </p:txBody>
      </p:sp>
      <p:sp>
        <p:nvSpPr>
          <p:cNvPr id="27" name="Text 25"/>
          <p:cNvSpPr/>
          <p:nvPr/>
        </p:nvSpPr>
        <p:spPr>
          <a:xfrm>
            <a:off x="6611112" y="5266944"/>
            <a:ext cx="4773168" cy="731520"/>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Remote memory access ratio, cross-socket traffic, worker to NIC queue locality.</a:t>
            </a:r>
            <a:endParaRPr lang="en-US" sz="11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365760"/>
            <a:ext cx="11091672" cy="566928"/>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Accelerator and interconnect telemetry</a:t>
            </a:r>
            <a:endParaRPr lang="en-US" sz="3100" dirty="0"/>
          </a:p>
        </p:txBody>
      </p:sp>
      <p:sp>
        <p:nvSpPr>
          <p:cNvPr id="3" name="Text 1"/>
          <p:cNvSpPr/>
          <p:nvPr/>
        </p:nvSpPr>
        <p:spPr>
          <a:xfrm>
            <a:off x="548640" y="932688"/>
            <a:ext cx="11091672" cy="310896"/>
          </a:xfrm>
          <a:prstGeom prst="rect">
            <a:avLst/>
          </a:prstGeom>
          <a:noFill/>
          <a:ln/>
        </p:spPr>
        <p:txBody>
          <a:bodyPr wrap="square" lIns="0" tIns="0" rIns="0" bIns="0" rtlCol="0" anchor="ctr"/>
          <a:lstStyle/>
          <a:p>
            <a:pPr indent="0" marL="0">
              <a:buNone/>
            </a:pPr>
            <a:r>
              <a:rPr lang="en-US" sz="1250" dirty="0">
                <a:solidFill>
                  <a:srgbClr val="9A93C4"/>
                </a:solidFill>
                <a:latin typeface="Calibri" pitchFamily="34" charset="0"/>
                <a:ea typeface="Calibri" pitchFamily="34" charset="-122"/>
                <a:cs typeface="Calibri" pitchFamily="34" charset="-120"/>
              </a:rPr>
              <a:t>Without these counters an offload run cannot be distinguished from a software fallback</a:t>
            </a:r>
            <a:endParaRPr lang="en-US" sz="1250" dirty="0"/>
          </a:p>
        </p:txBody>
      </p:sp>
      <p:sp>
        <p:nvSpPr>
          <p:cNvPr id="4" name="Shape 2"/>
          <p:cNvSpPr/>
          <p:nvPr/>
        </p:nvSpPr>
        <p:spPr>
          <a:xfrm>
            <a:off x="548640" y="1463040"/>
            <a:ext cx="11091672" cy="1152144"/>
          </a:xfrm>
          <a:prstGeom prst="roundRect">
            <a:avLst>
              <a:gd name="adj" fmla="val 5556"/>
            </a:avLst>
          </a:prstGeom>
          <a:solidFill>
            <a:srgbClr val="1E1A44"/>
          </a:solidFill>
          <a:ln w="12700">
            <a:solidFill>
              <a:srgbClr val="332C6B"/>
            </a:solidFill>
            <a:prstDash val="solid"/>
          </a:ln>
        </p:spPr>
      </p:sp>
      <p:sp>
        <p:nvSpPr>
          <p:cNvPr id="5" name="Text 3"/>
          <p:cNvSpPr/>
          <p:nvPr/>
        </p:nvSpPr>
        <p:spPr>
          <a:xfrm>
            <a:off x="822960" y="1609344"/>
            <a:ext cx="2651760" cy="274320"/>
          </a:xfrm>
          <a:prstGeom prst="rect">
            <a:avLst/>
          </a:prstGeom>
          <a:noFill/>
          <a:ln/>
        </p:spPr>
        <p:txBody>
          <a:bodyPr wrap="square" lIns="0" tIns="0" rIns="0" bIns="0" rtlCol="0" anchor="ctr"/>
          <a:lstStyle/>
          <a:p>
            <a:pPr indent="0" marL="0">
              <a:buNone/>
            </a:pPr>
            <a:r>
              <a:rPr lang="en-US" sz="1400" b="1" dirty="0">
                <a:solidFill>
                  <a:srgbClr val="6C4DE6"/>
                </a:solidFill>
                <a:latin typeface="Calibri" pitchFamily="34" charset="0"/>
                <a:ea typeface="Calibri" pitchFamily="34" charset="-122"/>
                <a:cs typeface="Calibri" pitchFamily="34" charset="-120"/>
              </a:rPr>
              <a:t>Intel QAT</a:t>
            </a:r>
            <a:endParaRPr lang="en-US" sz="1400" dirty="0"/>
          </a:p>
        </p:txBody>
      </p:sp>
      <p:sp>
        <p:nvSpPr>
          <p:cNvPr id="6" name="Text 4"/>
          <p:cNvSpPr/>
          <p:nvPr/>
        </p:nvSpPr>
        <p:spPr>
          <a:xfrm>
            <a:off x="822960" y="1920240"/>
            <a:ext cx="10515600" cy="603504"/>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Requests submitted and completed per second per engine. Ring depth and occupancy. Submission retries and ring-full events. Polling against interrupt mode. Per-service breakdown for asymmetric, symmetric, and compression. Firmware counter deltas from device debug interfaces.</a:t>
            </a:r>
            <a:endParaRPr lang="en-US" sz="1150" dirty="0"/>
          </a:p>
        </p:txBody>
      </p:sp>
      <p:sp>
        <p:nvSpPr>
          <p:cNvPr id="7" name="Shape 5"/>
          <p:cNvSpPr/>
          <p:nvPr/>
        </p:nvSpPr>
        <p:spPr>
          <a:xfrm>
            <a:off x="548640" y="2724912"/>
            <a:ext cx="11091672" cy="1152144"/>
          </a:xfrm>
          <a:prstGeom prst="roundRect">
            <a:avLst>
              <a:gd name="adj" fmla="val 5556"/>
            </a:avLst>
          </a:prstGeom>
          <a:solidFill>
            <a:srgbClr val="1E1A44"/>
          </a:solidFill>
          <a:ln w="12700">
            <a:solidFill>
              <a:srgbClr val="332C6B"/>
            </a:solidFill>
            <a:prstDash val="solid"/>
          </a:ln>
        </p:spPr>
      </p:sp>
      <p:sp>
        <p:nvSpPr>
          <p:cNvPr id="8" name="Text 6"/>
          <p:cNvSpPr/>
          <p:nvPr/>
        </p:nvSpPr>
        <p:spPr>
          <a:xfrm>
            <a:off x="822960" y="2871216"/>
            <a:ext cx="2651760" cy="274320"/>
          </a:xfrm>
          <a:prstGeom prst="rect">
            <a:avLst/>
          </a:prstGeom>
          <a:noFill/>
          <a:ln/>
        </p:spPr>
        <p:txBody>
          <a:bodyPr wrap="square" lIns="0" tIns="0" rIns="0" bIns="0" rtlCol="0" anchor="ctr"/>
          <a:lstStyle/>
          <a:p>
            <a:pPr indent="0" marL="0">
              <a:buNone/>
            </a:pPr>
            <a:r>
              <a:rPr lang="en-US" sz="1400" b="1" dirty="0">
                <a:solidFill>
                  <a:srgbClr val="6C4DE6"/>
                </a:solidFill>
                <a:latin typeface="Calibri" pitchFamily="34" charset="0"/>
                <a:ea typeface="Calibri" pitchFamily="34" charset="-122"/>
                <a:cs typeface="Calibri" pitchFamily="34" charset="-120"/>
              </a:rPr>
              <a:t>PCIe and fabric</a:t>
            </a:r>
            <a:endParaRPr lang="en-US" sz="1400" dirty="0"/>
          </a:p>
        </p:txBody>
      </p:sp>
      <p:sp>
        <p:nvSpPr>
          <p:cNvPr id="9" name="Text 7"/>
          <p:cNvSpPr/>
          <p:nvPr/>
        </p:nvSpPr>
        <p:spPr>
          <a:xfrm>
            <a:off x="822960" y="3182112"/>
            <a:ext cx="10515600" cy="603504"/>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Read and write bandwidth per device per direction. Transaction rate and average payload size. Completion latency. Any correctable error counter movement during a run.</a:t>
            </a:r>
            <a:endParaRPr lang="en-US" sz="1150" dirty="0"/>
          </a:p>
        </p:txBody>
      </p:sp>
      <p:sp>
        <p:nvSpPr>
          <p:cNvPr id="10" name="Shape 8"/>
          <p:cNvSpPr/>
          <p:nvPr/>
        </p:nvSpPr>
        <p:spPr>
          <a:xfrm>
            <a:off x="548640" y="3986784"/>
            <a:ext cx="11091672" cy="1152144"/>
          </a:xfrm>
          <a:prstGeom prst="roundRect">
            <a:avLst>
              <a:gd name="adj" fmla="val 5556"/>
            </a:avLst>
          </a:prstGeom>
          <a:solidFill>
            <a:srgbClr val="1E1A44"/>
          </a:solidFill>
          <a:ln w="12700">
            <a:solidFill>
              <a:srgbClr val="332C6B"/>
            </a:solidFill>
            <a:prstDash val="solid"/>
          </a:ln>
        </p:spPr>
      </p:sp>
      <p:sp>
        <p:nvSpPr>
          <p:cNvPr id="11" name="Text 9"/>
          <p:cNvSpPr/>
          <p:nvPr/>
        </p:nvSpPr>
        <p:spPr>
          <a:xfrm>
            <a:off x="822960" y="4133088"/>
            <a:ext cx="2651760" cy="274320"/>
          </a:xfrm>
          <a:prstGeom prst="rect">
            <a:avLst/>
          </a:prstGeom>
          <a:noFill/>
          <a:ln/>
        </p:spPr>
        <p:txBody>
          <a:bodyPr wrap="square" lIns="0" tIns="0" rIns="0" bIns="0" rtlCol="0" anchor="ctr"/>
          <a:lstStyle/>
          <a:p>
            <a:pPr indent="0" marL="0">
              <a:buNone/>
            </a:pPr>
            <a:r>
              <a:rPr lang="en-US" sz="1400" b="1" dirty="0">
                <a:solidFill>
                  <a:srgbClr val="F2A93B"/>
                </a:solidFill>
                <a:latin typeface="Calibri" pitchFamily="34" charset="0"/>
                <a:ea typeface="Calibri" pitchFamily="34" charset="-122"/>
                <a:cs typeface="Calibri" pitchFamily="34" charset="-120"/>
              </a:rPr>
              <a:t>GPU, arm D1 only</a:t>
            </a:r>
            <a:endParaRPr lang="en-US" sz="1400" dirty="0"/>
          </a:p>
        </p:txBody>
      </p:sp>
      <p:sp>
        <p:nvSpPr>
          <p:cNvPr id="12" name="Text 10"/>
          <p:cNvSpPr/>
          <p:nvPr/>
        </p:nvSpPr>
        <p:spPr>
          <a:xfrm>
            <a:off x="822960" y="4443984"/>
            <a:ext cx="10515600" cy="603504"/>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Streaming multiprocessor occupancy and kernel duration. Effective batch size actually dispatched against the configured maximum. Host to device and device to host copy volume. Submission queue depth and time spent waiting to fill a batch. Board power and memory clock.</a:t>
            </a:r>
            <a:endParaRPr lang="en-US" sz="1150" dirty="0"/>
          </a:p>
        </p:txBody>
      </p:sp>
      <p:sp>
        <p:nvSpPr>
          <p:cNvPr id="13" name="Shape 11"/>
          <p:cNvSpPr/>
          <p:nvPr/>
        </p:nvSpPr>
        <p:spPr>
          <a:xfrm>
            <a:off x="548640" y="5248656"/>
            <a:ext cx="11091672" cy="1152144"/>
          </a:xfrm>
          <a:prstGeom prst="roundRect">
            <a:avLst>
              <a:gd name="adj" fmla="val 5556"/>
            </a:avLst>
          </a:prstGeom>
          <a:solidFill>
            <a:srgbClr val="1E1A44"/>
          </a:solidFill>
          <a:ln w="12700">
            <a:solidFill>
              <a:srgbClr val="332C6B"/>
            </a:solidFill>
            <a:prstDash val="solid"/>
          </a:ln>
        </p:spPr>
      </p:sp>
      <p:sp>
        <p:nvSpPr>
          <p:cNvPr id="14" name="Text 12"/>
          <p:cNvSpPr/>
          <p:nvPr/>
        </p:nvSpPr>
        <p:spPr>
          <a:xfrm>
            <a:off x="822960" y="5394960"/>
            <a:ext cx="2651760" cy="274320"/>
          </a:xfrm>
          <a:prstGeom prst="rect">
            <a:avLst/>
          </a:prstGeom>
          <a:noFill/>
          <a:ln/>
        </p:spPr>
        <p:txBody>
          <a:bodyPr wrap="square" lIns="0" tIns="0" rIns="0" bIns="0" rtlCol="0" anchor="ctr"/>
          <a:lstStyle/>
          <a:p>
            <a:pPr indent="0" marL="0">
              <a:buNone/>
            </a:pPr>
            <a:r>
              <a:rPr lang="en-US" sz="1400" b="1" dirty="0">
                <a:solidFill>
                  <a:srgbClr val="6C4DE6"/>
                </a:solidFill>
                <a:latin typeface="Calibri" pitchFamily="34" charset="0"/>
                <a:ea typeface="Calibri" pitchFamily="34" charset="-122"/>
                <a:cs typeface="Calibri" pitchFamily="34" charset="-120"/>
              </a:rPr>
              <a:t>Network path</a:t>
            </a:r>
            <a:endParaRPr lang="en-US" sz="1400" dirty="0"/>
          </a:p>
        </p:txBody>
      </p:sp>
      <p:sp>
        <p:nvSpPr>
          <p:cNvPr id="15" name="Text 13"/>
          <p:cNvSpPr/>
          <p:nvPr/>
        </p:nvSpPr>
        <p:spPr>
          <a:xfrm>
            <a:off x="822960" y="5705856"/>
            <a:ext cx="10515600" cy="603504"/>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Packets and bytes per second per queue. Interrupt rate per core. Receive queue drops. Segments per handshake, which rises sharply once post-quantum certificates fragment across frames.</a:t>
            </a:r>
            <a:endParaRPr lang="en-US" sz="11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365760"/>
            <a:ext cx="11091672" cy="566928"/>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One handshake, five instrumented layers</a:t>
            </a:r>
            <a:endParaRPr lang="en-US" sz="3100" dirty="0"/>
          </a:p>
        </p:txBody>
      </p:sp>
      <p:sp>
        <p:nvSpPr>
          <p:cNvPr id="3" name="Text 1"/>
          <p:cNvSpPr/>
          <p:nvPr/>
        </p:nvSpPr>
        <p:spPr>
          <a:xfrm>
            <a:off x="548640" y="932688"/>
            <a:ext cx="11091672" cy="310896"/>
          </a:xfrm>
          <a:prstGeom prst="rect">
            <a:avLst/>
          </a:prstGeom>
          <a:noFill/>
          <a:ln/>
        </p:spPr>
        <p:txBody>
          <a:bodyPr wrap="square" lIns="0" tIns="0" rIns="0" bIns="0" rtlCol="0" anchor="ctr"/>
          <a:lstStyle/>
          <a:p>
            <a:pPr indent="0" marL="0">
              <a:buNone/>
            </a:pPr>
            <a:r>
              <a:rPr lang="en-US" sz="1250" dirty="0">
                <a:solidFill>
                  <a:srgbClr val="9A93C4"/>
                </a:solidFill>
                <a:latin typeface="Calibri" pitchFamily="34" charset="0"/>
                <a:ea typeface="Calibri" pitchFamily="34" charset="-122"/>
                <a:cs typeface="Calibri" pitchFamily="34" charset="-120"/>
              </a:rPr>
              <a:t>A regression is only attributable if the same request is observable at every layer it touches</a:t>
            </a:r>
            <a:endParaRPr lang="en-US" sz="1250" dirty="0"/>
          </a:p>
        </p:txBody>
      </p:sp>
      <p:pic>
        <p:nvPicPr>
          <p:cNvPr id="4" name="Image 0" descr="/home/claude/gen/stack-1.jpg">    </p:cNvPr>
          <p:cNvPicPr>
            <a:picLocks noChangeAspect="1"/>
          </p:cNvPicPr>
          <p:nvPr/>
        </p:nvPicPr>
        <p:blipFill>
          <a:blip r:embed="rId1"/>
          <a:stretch>
            <a:fillRect/>
          </a:stretch>
        </p:blipFill>
        <p:spPr>
          <a:xfrm>
            <a:off x="457200" y="1325880"/>
            <a:ext cx="6949440" cy="3913632"/>
          </a:xfrm>
          <a:prstGeom prst="rect">
            <a:avLst/>
          </a:prstGeom>
        </p:spPr>
      </p:pic>
      <p:sp>
        <p:nvSpPr>
          <p:cNvPr id="5" name="Shape 2"/>
          <p:cNvSpPr/>
          <p:nvPr/>
        </p:nvSpPr>
        <p:spPr>
          <a:xfrm>
            <a:off x="7726680" y="1389888"/>
            <a:ext cx="4005072" cy="731520"/>
          </a:xfrm>
          <a:prstGeom prst="roundRect">
            <a:avLst>
              <a:gd name="adj" fmla="val 8750"/>
            </a:avLst>
          </a:prstGeom>
          <a:solidFill>
            <a:srgbClr val="1E1A44"/>
          </a:solidFill>
          <a:ln w="12700">
            <a:solidFill>
              <a:srgbClr val="332C6B"/>
            </a:solidFill>
            <a:prstDash val="solid"/>
          </a:ln>
        </p:spPr>
      </p:sp>
      <p:sp>
        <p:nvSpPr>
          <p:cNvPr id="6" name="Text 3"/>
          <p:cNvSpPr/>
          <p:nvPr/>
        </p:nvSpPr>
        <p:spPr>
          <a:xfrm>
            <a:off x="7973568" y="1472184"/>
            <a:ext cx="3520440" cy="256032"/>
          </a:xfrm>
          <a:prstGeom prst="rect">
            <a:avLst/>
          </a:prstGeom>
          <a:noFill/>
          <a:ln/>
        </p:spPr>
        <p:txBody>
          <a:bodyPr wrap="square" lIns="0" tIns="0" rIns="0" bIns="0" rtlCol="0" anchor="ctr"/>
          <a:lstStyle/>
          <a:p>
            <a:pPr indent="0" marL="0">
              <a:buNone/>
            </a:pPr>
            <a:r>
              <a:rPr lang="en-US" sz="1350" b="1" dirty="0">
                <a:solidFill>
                  <a:srgbClr val="6C4DE6"/>
                </a:solidFill>
                <a:latin typeface="Calibri" pitchFamily="34" charset="0"/>
                <a:ea typeface="Calibri" pitchFamily="34" charset="-122"/>
                <a:cs typeface="Calibri" pitchFamily="34" charset="-120"/>
              </a:rPr>
              <a:t>Application</a:t>
            </a:r>
            <a:endParaRPr lang="en-US" sz="1350" dirty="0"/>
          </a:p>
        </p:txBody>
      </p:sp>
      <p:sp>
        <p:nvSpPr>
          <p:cNvPr id="7" name="Text 4"/>
          <p:cNvSpPr/>
          <p:nvPr/>
        </p:nvSpPr>
        <p:spPr>
          <a:xfrm>
            <a:off x="7973568" y="1728216"/>
            <a:ext cx="3520440" cy="329184"/>
          </a:xfrm>
          <a:prstGeom prst="rect">
            <a:avLst/>
          </a:prstGeom>
          <a:noFill/>
          <a:ln/>
        </p:spPr>
        <p:txBody>
          <a:bodyPr wrap="square" lIns="0" tIns="0" rIns="0" bIns="0" rtlCol="0" anchor="t"/>
          <a:lstStyle/>
          <a:p>
            <a:pPr indent="0" marL="0">
              <a:lnSpc>
                <a:spcPts val="1300"/>
              </a:lnSpc>
              <a:buNone/>
            </a:pPr>
            <a:r>
              <a:rPr lang="en-US" sz="1050" dirty="0">
                <a:solidFill>
                  <a:srgbClr val="CFC9F2"/>
                </a:solidFill>
                <a:latin typeface="Calibri" pitchFamily="34" charset="0"/>
                <a:ea typeface="Calibri" pitchFamily="34" charset="-122"/>
                <a:cs typeface="Calibri" pitchFamily="34" charset="-120"/>
              </a:rPr>
              <a:t>Handshake outcome, latency, connection count</a:t>
            </a:r>
            <a:endParaRPr lang="en-US" sz="1050" dirty="0"/>
          </a:p>
        </p:txBody>
      </p:sp>
      <p:sp>
        <p:nvSpPr>
          <p:cNvPr id="8" name="Shape 5"/>
          <p:cNvSpPr/>
          <p:nvPr/>
        </p:nvSpPr>
        <p:spPr>
          <a:xfrm>
            <a:off x="7726680" y="2212848"/>
            <a:ext cx="4005072" cy="731520"/>
          </a:xfrm>
          <a:prstGeom prst="roundRect">
            <a:avLst>
              <a:gd name="adj" fmla="val 8750"/>
            </a:avLst>
          </a:prstGeom>
          <a:solidFill>
            <a:srgbClr val="1E1A44"/>
          </a:solidFill>
          <a:ln w="12700">
            <a:solidFill>
              <a:srgbClr val="332C6B"/>
            </a:solidFill>
            <a:prstDash val="solid"/>
          </a:ln>
        </p:spPr>
      </p:sp>
      <p:sp>
        <p:nvSpPr>
          <p:cNvPr id="9" name="Text 6"/>
          <p:cNvSpPr/>
          <p:nvPr/>
        </p:nvSpPr>
        <p:spPr>
          <a:xfrm>
            <a:off x="7973568" y="2295144"/>
            <a:ext cx="3520440" cy="256032"/>
          </a:xfrm>
          <a:prstGeom prst="rect">
            <a:avLst/>
          </a:prstGeom>
          <a:noFill/>
          <a:ln/>
        </p:spPr>
        <p:txBody>
          <a:bodyPr wrap="square" lIns="0" tIns="0" rIns="0" bIns="0" rtlCol="0" anchor="ctr"/>
          <a:lstStyle/>
          <a:p>
            <a:pPr indent="0" marL="0">
              <a:buNone/>
            </a:pPr>
            <a:r>
              <a:rPr lang="en-US" sz="1350" b="1" dirty="0">
                <a:solidFill>
                  <a:srgbClr val="6C4DE6"/>
                </a:solidFill>
                <a:latin typeface="Calibri" pitchFamily="34" charset="0"/>
                <a:ea typeface="Calibri" pitchFamily="34" charset="-122"/>
                <a:cs typeface="Calibri" pitchFamily="34" charset="-120"/>
              </a:rPr>
              <a:t>Core</a:t>
            </a:r>
            <a:endParaRPr lang="en-US" sz="1350" dirty="0"/>
          </a:p>
        </p:txBody>
      </p:sp>
      <p:sp>
        <p:nvSpPr>
          <p:cNvPr id="10" name="Text 7"/>
          <p:cNvSpPr/>
          <p:nvPr/>
        </p:nvSpPr>
        <p:spPr>
          <a:xfrm>
            <a:off x="7973568" y="2551176"/>
            <a:ext cx="3520440" cy="329184"/>
          </a:xfrm>
          <a:prstGeom prst="rect">
            <a:avLst/>
          </a:prstGeom>
          <a:noFill/>
          <a:ln/>
        </p:spPr>
        <p:txBody>
          <a:bodyPr wrap="square" lIns="0" tIns="0" rIns="0" bIns="0" rtlCol="0" anchor="t"/>
          <a:lstStyle/>
          <a:p>
            <a:pPr indent="0" marL="0">
              <a:lnSpc>
                <a:spcPts val="1300"/>
              </a:lnSpc>
              <a:buNone/>
            </a:pPr>
            <a:r>
              <a:rPr lang="en-US" sz="1050" dirty="0">
                <a:solidFill>
                  <a:srgbClr val="CFC9F2"/>
                </a:solidFill>
                <a:latin typeface="Calibri" pitchFamily="34" charset="0"/>
                <a:ea typeface="Calibri" pitchFamily="34" charset="-122"/>
                <a:cs typeface="Calibri" pitchFamily="34" charset="-120"/>
              </a:rPr>
              <a:t>Cycles, instructions per cycle, achieved frequency, cache behaviour</a:t>
            </a:r>
            <a:endParaRPr lang="en-US" sz="1050" dirty="0"/>
          </a:p>
        </p:txBody>
      </p:sp>
      <p:sp>
        <p:nvSpPr>
          <p:cNvPr id="11" name="Shape 8"/>
          <p:cNvSpPr/>
          <p:nvPr/>
        </p:nvSpPr>
        <p:spPr>
          <a:xfrm>
            <a:off x="7726680" y="3035808"/>
            <a:ext cx="4005072" cy="731520"/>
          </a:xfrm>
          <a:prstGeom prst="roundRect">
            <a:avLst>
              <a:gd name="adj" fmla="val 8750"/>
            </a:avLst>
          </a:prstGeom>
          <a:solidFill>
            <a:srgbClr val="1E1A44"/>
          </a:solidFill>
          <a:ln w="12700">
            <a:solidFill>
              <a:srgbClr val="332C6B"/>
            </a:solidFill>
            <a:prstDash val="solid"/>
          </a:ln>
        </p:spPr>
      </p:sp>
      <p:sp>
        <p:nvSpPr>
          <p:cNvPr id="12" name="Text 9"/>
          <p:cNvSpPr/>
          <p:nvPr/>
        </p:nvSpPr>
        <p:spPr>
          <a:xfrm>
            <a:off x="7973568" y="3118104"/>
            <a:ext cx="3520440" cy="256032"/>
          </a:xfrm>
          <a:prstGeom prst="rect">
            <a:avLst/>
          </a:prstGeom>
          <a:noFill/>
          <a:ln/>
        </p:spPr>
        <p:txBody>
          <a:bodyPr wrap="square" lIns="0" tIns="0" rIns="0" bIns="0" rtlCol="0" anchor="ctr"/>
          <a:lstStyle/>
          <a:p>
            <a:pPr indent="0" marL="0">
              <a:buNone/>
            </a:pPr>
            <a:r>
              <a:rPr lang="en-US" sz="1350" b="1" dirty="0">
                <a:solidFill>
                  <a:srgbClr val="6C4DE6"/>
                </a:solidFill>
                <a:latin typeface="Calibri" pitchFamily="34" charset="0"/>
                <a:ea typeface="Calibri" pitchFamily="34" charset="-122"/>
                <a:cs typeface="Calibri" pitchFamily="34" charset="-120"/>
              </a:rPr>
              <a:t>Uncore</a:t>
            </a:r>
            <a:endParaRPr lang="en-US" sz="1350" dirty="0"/>
          </a:p>
        </p:txBody>
      </p:sp>
      <p:sp>
        <p:nvSpPr>
          <p:cNvPr id="13" name="Text 10"/>
          <p:cNvSpPr/>
          <p:nvPr/>
        </p:nvSpPr>
        <p:spPr>
          <a:xfrm>
            <a:off x="7973568" y="3374136"/>
            <a:ext cx="3520440" cy="329184"/>
          </a:xfrm>
          <a:prstGeom prst="rect">
            <a:avLst/>
          </a:prstGeom>
          <a:noFill/>
          <a:ln/>
        </p:spPr>
        <p:txBody>
          <a:bodyPr wrap="square" lIns="0" tIns="0" rIns="0" bIns="0" rtlCol="0" anchor="t"/>
          <a:lstStyle/>
          <a:p>
            <a:pPr indent="0" marL="0">
              <a:lnSpc>
                <a:spcPts val="1300"/>
              </a:lnSpc>
              <a:buNone/>
            </a:pPr>
            <a:r>
              <a:rPr lang="en-US" sz="1050" dirty="0">
                <a:solidFill>
                  <a:srgbClr val="CFC9F2"/>
                </a:solidFill>
                <a:latin typeface="Calibri" pitchFamily="34" charset="0"/>
                <a:ea typeface="Calibri" pitchFamily="34" charset="-122"/>
                <a:cs typeface="Calibri" pitchFamily="34" charset="-120"/>
              </a:rPr>
              <a:t>Memory bandwidth, last-level cache traffic, cross-socket transfer</a:t>
            </a:r>
            <a:endParaRPr lang="en-US" sz="1050" dirty="0"/>
          </a:p>
        </p:txBody>
      </p:sp>
      <p:sp>
        <p:nvSpPr>
          <p:cNvPr id="14" name="Shape 11"/>
          <p:cNvSpPr/>
          <p:nvPr/>
        </p:nvSpPr>
        <p:spPr>
          <a:xfrm>
            <a:off x="7726680" y="3858768"/>
            <a:ext cx="4005072" cy="731520"/>
          </a:xfrm>
          <a:prstGeom prst="roundRect">
            <a:avLst>
              <a:gd name="adj" fmla="val 8750"/>
            </a:avLst>
          </a:prstGeom>
          <a:solidFill>
            <a:srgbClr val="1E1A44"/>
          </a:solidFill>
          <a:ln w="12700">
            <a:solidFill>
              <a:srgbClr val="332C6B"/>
            </a:solidFill>
            <a:prstDash val="solid"/>
          </a:ln>
        </p:spPr>
      </p:sp>
      <p:sp>
        <p:nvSpPr>
          <p:cNvPr id="15" name="Text 12"/>
          <p:cNvSpPr/>
          <p:nvPr/>
        </p:nvSpPr>
        <p:spPr>
          <a:xfrm>
            <a:off x="7973568" y="3941064"/>
            <a:ext cx="3520440" cy="256032"/>
          </a:xfrm>
          <a:prstGeom prst="rect">
            <a:avLst/>
          </a:prstGeom>
          <a:noFill/>
          <a:ln/>
        </p:spPr>
        <p:txBody>
          <a:bodyPr wrap="square" lIns="0" tIns="0" rIns="0" bIns="0" rtlCol="0" anchor="ctr"/>
          <a:lstStyle/>
          <a:p>
            <a:pPr indent="0" marL="0">
              <a:buNone/>
            </a:pPr>
            <a:r>
              <a:rPr lang="en-US" sz="1350" b="1" dirty="0">
                <a:solidFill>
                  <a:srgbClr val="6C4DE6"/>
                </a:solidFill>
                <a:latin typeface="Calibri" pitchFamily="34" charset="0"/>
                <a:ea typeface="Calibri" pitchFamily="34" charset="-122"/>
                <a:cs typeface="Calibri" pitchFamily="34" charset="-120"/>
              </a:rPr>
              <a:t>PCIe</a:t>
            </a:r>
            <a:endParaRPr lang="en-US" sz="1350" dirty="0"/>
          </a:p>
        </p:txBody>
      </p:sp>
      <p:sp>
        <p:nvSpPr>
          <p:cNvPr id="16" name="Text 13"/>
          <p:cNvSpPr/>
          <p:nvPr/>
        </p:nvSpPr>
        <p:spPr>
          <a:xfrm>
            <a:off x="7973568" y="4197096"/>
            <a:ext cx="3520440" cy="329184"/>
          </a:xfrm>
          <a:prstGeom prst="rect">
            <a:avLst/>
          </a:prstGeom>
          <a:noFill/>
          <a:ln/>
        </p:spPr>
        <p:txBody>
          <a:bodyPr wrap="square" lIns="0" tIns="0" rIns="0" bIns="0" rtlCol="0" anchor="t"/>
          <a:lstStyle/>
          <a:p>
            <a:pPr indent="0" marL="0">
              <a:lnSpc>
                <a:spcPts val="1300"/>
              </a:lnSpc>
              <a:buNone/>
            </a:pPr>
            <a:r>
              <a:rPr lang="en-US" sz="1050" dirty="0">
                <a:solidFill>
                  <a:srgbClr val="CFC9F2"/>
                </a:solidFill>
                <a:latin typeface="Calibri" pitchFamily="34" charset="0"/>
                <a:ea typeface="Calibri" pitchFamily="34" charset="-122"/>
                <a:cs typeface="Calibri" pitchFamily="34" charset="-120"/>
              </a:rPr>
              <a:t>Payload volume and completion latency per direction</a:t>
            </a:r>
            <a:endParaRPr lang="en-US" sz="1050" dirty="0"/>
          </a:p>
        </p:txBody>
      </p:sp>
      <p:sp>
        <p:nvSpPr>
          <p:cNvPr id="17" name="Shape 14"/>
          <p:cNvSpPr/>
          <p:nvPr/>
        </p:nvSpPr>
        <p:spPr>
          <a:xfrm>
            <a:off x="7726680" y="4681728"/>
            <a:ext cx="4005072" cy="731520"/>
          </a:xfrm>
          <a:prstGeom prst="roundRect">
            <a:avLst>
              <a:gd name="adj" fmla="val 8750"/>
            </a:avLst>
          </a:prstGeom>
          <a:solidFill>
            <a:srgbClr val="1E1A44"/>
          </a:solidFill>
          <a:ln w="12700">
            <a:solidFill>
              <a:srgbClr val="332C6B"/>
            </a:solidFill>
            <a:prstDash val="solid"/>
          </a:ln>
        </p:spPr>
      </p:sp>
      <p:sp>
        <p:nvSpPr>
          <p:cNvPr id="18" name="Text 15"/>
          <p:cNvSpPr/>
          <p:nvPr/>
        </p:nvSpPr>
        <p:spPr>
          <a:xfrm>
            <a:off x="7973568" y="4764024"/>
            <a:ext cx="3520440" cy="256032"/>
          </a:xfrm>
          <a:prstGeom prst="rect">
            <a:avLst/>
          </a:prstGeom>
          <a:noFill/>
          <a:ln/>
        </p:spPr>
        <p:txBody>
          <a:bodyPr wrap="square" lIns="0" tIns="0" rIns="0" bIns="0" rtlCol="0" anchor="ctr"/>
          <a:lstStyle/>
          <a:p>
            <a:pPr indent="0" marL="0">
              <a:buNone/>
            </a:pPr>
            <a:r>
              <a:rPr lang="en-US" sz="1350" b="1" dirty="0">
                <a:solidFill>
                  <a:srgbClr val="6C4DE6"/>
                </a:solidFill>
                <a:latin typeface="Calibri" pitchFamily="34" charset="0"/>
                <a:ea typeface="Calibri" pitchFamily="34" charset="-122"/>
                <a:cs typeface="Calibri" pitchFamily="34" charset="-120"/>
              </a:rPr>
              <a:t>Device</a:t>
            </a:r>
            <a:endParaRPr lang="en-US" sz="1350" dirty="0"/>
          </a:p>
        </p:txBody>
      </p:sp>
      <p:sp>
        <p:nvSpPr>
          <p:cNvPr id="19" name="Text 16"/>
          <p:cNvSpPr/>
          <p:nvPr/>
        </p:nvSpPr>
        <p:spPr>
          <a:xfrm>
            <a:off x="7973568" y="5020056"/>
            <a:ext cx="3520440" cy="329184"/>
          </a:xfrm>
          <a:prstGeom prst="rect">
            <a:avLst/>
          </a:prstGeom>
          <a:noFill/>
          <a:ln/>
        </p:spPr>
        <p:txBody>
          <a:bodyPr wrap="square" lIns="0" tIns="0" rIns="0" bIns="0" rtlCol="0" anchor="t"/>
          <a:lstStyle/>
          <a:p>
            <a:pPr indent="0" marL="0">
              <a:lnSpc>
                <a:spcPts val="1300"/>
              </a:lnSpc>
              <a:buNone/>
            </a:pPr>
            <a:r>
              <a:rPr lang="en-US" sz="1050" dirty="0">
                <a:solidFill>
                  <a:srgbClr val="CFC9F2"/>
                </a:solidFill>
                <a:latin typeface="Calibri" pitchFamily="34" charset="0"/>
                <a:ea typeface="Calibri" pitchFamily="34" charset="-122"/>
                <a:cs typeface="Calibri" pitchFamily="34" charset="-120"/>
              </a:rPr>
              <a:t>Accelerator ring occupancy, or GPU kernel duration and batch fill</a:t>
            </a:r>
            <a:endParaRPr lang="en-US" sz="1050" dirty="0"/>
          </a:p>
        </p:txBody>
      </p:sp>
      <p:sp>
        <p:nvSpPr>
          <p:cNvPr id="20" name="Text 17"/>
          <p:cNvSpPr/>
          <p:nvPr/>
        </p:nvSpPr>
        <p:spPr>
          <a:xfrm>
            <a:off x="548640" y="5760720"/>
            <a:ext cx="11091672" cy="310896"/>
          </a:xfrm>
          <a:prstGeom prst="rect">
            <a:avLst/>
          </a:prstGeom>
          <a:noFill/>
          <a:ln/>
        </p:spPr>
        <p:txBody>
          <a:bodyPr wrap="square" lIns="0" tIns="0" rIns="0" bIns="0" rtlCol="0" anchor="ctr"/>
          <a:lstStyle/>
          <a:p>
            <a:pPr indent="0" marL="0">
              <a:buNone/>
            </a:pPr>
            <a:r>
              <a:rPr lang="en-US" sz="1150" i="1" dirty="0">
                <a:solidFill>
                  <a:srgbClr val="F2A93B"/>
                </a:solidFill>
                <a:latin typeface="Calibri" pitchFamily="34" charset="0"/>
                <a:ea typeface="Calibri" pitchFamily="34" charset="-122"/>
                <a:cs typeface="Calibri" pitchFamily="34" charset="-120"/>
              </a:rPr>
              <a:t>A counter that cannot be joined to a specific run and a specific layer is telemetry that will not survive review.</a:t>
            </a:r>
            <a:endParaRPr lang="en-US" sz="11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365760"/>
            <a:ext cx="11091672" cy="566928"/>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Collection tooling and sampling</a:t>
            </a:r>
            <a:endParaRPr lang="en-US" sz="3100" dirty="0"/>
          </a:p>
        </p:txBody>
      </p:sp>
      <p:sp>
        <p:nvSpPr>
          <p:cNvPr id="3" name="Text 1"/>
          <p:cNvSpPr/>
          <p:nvPr/>
        </p:nvSpPr>
        <p:spPr>
          <a:xfrm>
            <a:off x="548640" y="932688"/>
            <a:ext cx="11091672" cy="310896"/>
          </a:xfrm>
          <a:prstGeom prst="rect">
            <a:avLst/>
          </a:prstGeom>
          <a:noFill/>
          <a:ln/>
        </p:spPr>
        <p:txBody>
          <a:bodyPr wrap="square" lIns="0" tIns="0" rIns="0" bIns="0" rtlCol="0" anchor="ctr"/>
          <a:lstStyle/>
          <a:p>
            <a:pPr indent="0" marL="0">
              <a:buNone/>
            </a:pPr>
            <a:r>
              <a:rPr lang="en-US" sz="1250" dirty="0">
                <a:solidFill>
                  <a:srgbClr val="9A93C4"/>
                </a:solidFill>
                <a:latin typeface="Calibri" pitchFamily="34" charset="0"/>
                <a:ea typeface="Calibri" pitchFamily="34" charset="-122"/>
                <a:cs typeface="Calibri" pitchFamily="34" charset="-120"/>
              </a:rPr>
              <a:t>One NTP-synchronised clock. Every sample tagged with the run identifier</a:t>
            </a:r>
            <a:endParaRPr lang="en-US" sz="125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91672" cy="914400"/>
        </p:xfrm>
        <a:graphic>
          <a:graphicData uri="http://schemas.openxmlformats.org/drawingml/2006/table">
            <a:tbl>
              <a:tblPr/>
              <a:tblGrid>
                <a:gridCol w="2743200"/>
                <a:gridCol w="4892040"/>
                <a:gridCol w="1600200"/>
                <a:gridCol w="1856232"/>
              </a:tblGrid>
              <a:tr h="402336">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Tool</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3D2C8F"/>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Captures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3D2C8F"/>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Interval</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3D2C8F"/>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Runs on</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3D2C8F"/>
                    </a:solidFill>
                  </a:tcPr>
                </a:tc>
              </a:tr>
              <a:tr h="402336">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perf stat, emon</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Core counters, IPC, cache, stall breakdown</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1 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Every run</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02336">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turbostat</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Achieved frequency, C-state residency, RAPL energy</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1 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Every run</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02336">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pcm, pcm-memory, pcm-pcie</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Uncore, memory bandwidth, PCIe traffic</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1 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Every run</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02336">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mpstat, sar, /proc/interrupts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Per-core utilisation, softirq, interrupt distribution</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1 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Every run</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02336">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QAT device debug counters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Ring occupancy, request rate, retries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5 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QAT arms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02336">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nvidia-smi dmon, DCGM</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GPU occupancy, power, copy volume, queue depth</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1 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Arm D1</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02336">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Load generator logs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Connections per second, latency histogram, errors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1 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Every run</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02336">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perf record with call graph</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Hotspot attribution and symbol-level cost</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one run per arm</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Profiling pass only</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bl>
          </a:graphicData>
        </a:graphic>
      </p:graphicFrame>
      <p:sp>
        <p:nvSpPr>
          <p:cNvPr id="5" name="Shape 2"/>
          <p:cNvSpPr/>
          <p:nvPr/>
        </p:nvSpPr>
        <p:spPr>
          <a:xfrm>
            <a:off x="548640" y="5394960"/>
            <a:ext cx="11091672" cy="868680"/>
          </a:xfrm>
          <a:prstGeom prst="roundRect">
            <a:avLst>
              <a:gd name="adj" fmla="val 7368"/>
            </a:avLst>
          </a:prstGeom>
          <a:solidFill>
            <a:srgbClr val="1E1A44"/>
          </a:solidFill>
          <a:ln w="12700">
            <a:solidFill>
              <a:srgbClr val="332C6B"/>
            </a:solidFill>
            <a:prstDash val="solid"/>
          </a:ln>
        </p:spPr>
      </p:sp>
      <p:sp>
        <p:nvSpPr>
          <p:cNvPr id="6" name="Text 3"/>
          <p:cNvSpPr/>
          <p:nvPr/>
        </p:nvSpPr>
        <p:spPr>
          <a:xfrm>
            <a:off x="841248" y="5541264"/>
            <a:ext cx="10515600" cy="585216"/>
          </a:xfrm>
          <a:prstGeom prst="rect">
            <a:avLst/>
          </a:prstGeom>
          <a:noFill/>
          <a:ln/>
        </p:spPr>
        <p:txBody>
          <a:bodyPr wrap="square" lIns="0" tIns="0" rIns="0" bIns="0" rtlCol="0" anchor="ctr"/>
          <a:lstStyle/>
          <a:p>
            <a:pPr indent="0" marL="0">
              <a:lnSpc>
                <a:spcPts val="1600"/>
              </a:lnSpc>
              <a:buNone/>
            </a:pPr>
            <a:r>
              <a:rPr lang="en-US" sz="1200" dirty="0">
                <a:solidFill>
                  <a:srgbClr val="CFC9F2"/>
                </a:solidFill>
                <a:latin typeface="Calibri" pitchFamily="34" charset="0"/>
                <a:ea typeface="Calibri" pitchFamily="34" charset="-122"/>
                <a:cs typeface="Calibri" pitchFamily="34" charset="-120"/>
              </a:rPr>
              <a:t>Sampling overhead is measured, not assumed. One arm is repeated with collection disabled; if handshake rate moves by more than two percent, the sampling interval is relaxed and the campaign restarts.</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365760"/>
            <a:ext cx="11091672" cy="566928"/>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Derived metrics and analysis</a:t>
            </a:r>
            <a:endParaRPr lang="en-US" sz="3100" dirty="0"/>
          </a:p>
        </p:txBody>
      </p:sp>
      <p:sp>
        <p:nvSpPr>
          <p:cNvPr id="3" name="Text 1"/>
          <p:cNvSpPr/>
          <p:nvPr/>
        </p:nvSpPr>
        <p:spPr>
          <a:xfrm>
            <a:off x="548640" y="932688"/>
            <a:ext cx="11091672" cy="310896"/>
          </a:xfrm>
          <a:prstGeom prst="rect">
            <a:avLst/>
          </a:prstGeom>
          <a:noFill/>
          <a:ln/>
        </p:spPr>
        <p:txBody>
          <a:bodyPr wrap="square" lIns="0" tIns="0" rIns="0" bIns="0" rtlCol="0" anchor="ctr"/>
          <a:lstStyle/>
          <a:p>
            <a:pPr indent="0" marL="0">
              <a:buNone/>
            </a:pPr>
            <a:r>
              <a:rPr lang="en-US" sz="1250" dirty="0">
                <a:solidFill>
                  <a:srgbClr val="9A93C4"/>
                </a:solidFill>
                <a:latin typeface="Calibri" pitchFamily="34" charset="0"/>
                <a:ea typeface="Calibri" pitchFamily="34" charset="-122"/>
                <a:cs typeface="Calibri" pitchFamily="34" charset="-120"/>
              </a:rPr>
              <a:t>The raw counters are inputs. These are the numbers that answer the four questions</a:t>
            </a:r>
            <a:endParaRPr lang="en-US" sz="125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91672" cy="914400"/>
        </p:xfrm>
        <a:graphic>
          <a:graphicData uri="http://schemas.openxmlformats.org/drawingml/2006/table">
            <a:tbl>
              <a:tblPr/>
              <a:tblGrid>
                <a:gridCol w="2834640"/>
                <a:gridCol w="5120640"/>
                <a:gridCol w="3136392"/>
              </a:tblGrid>
              <a:tr h="45720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Derived metric</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3D2C8F"/>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Definition</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3D2C8F"/>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Answers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3D2C8F"/>
                    </a:solidFill>
                  </a:tcPr>
                </a:tc>
              </a:tr>
              <a:tr h="457200">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Cycles per handshake</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Achieved frequency times active cores times busy fraction, divided by connections per second</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Cross-arm comparison free of clock effects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57200">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Post-quantum tax</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One minus the ratio of arm B2 to arm A1 handshake rate</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Question 1, transition cost</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57200">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QAT recovery ratio</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Gain from B1 to B2 divided by the loss from A1 to B1</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Question 2, offload contribution</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57200">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Kernel uplift</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Handshake rate with optimised liboqs against a generic build of the same version</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Question 3, AVX-512 contribution</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57200">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Batch efficiency</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Effective GPU batch size plotted against added p99 handshake latency</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Question 4, GPU viability</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57200">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Offload fidelity</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QAT asymmetric operations per second divided by handshakes per second</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Detects silent fallback to software</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57200">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Handshakes per watt</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Connections per second divided by package plus board power</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Deployment economics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57200">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Bytes and segments per handshake</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Wire volume and frame count per completed handshake</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Explains loss on constrained paths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bl>
          </a:graphicData>
        </a:graphic>
      </p:graphicFrame>
      <p:sp>
        <p:nvSpPr>
          <p:cNvPr id="5" name="Text 2"/>
          <p:cNvSpPr/>
          <p:nvPr/>
        </p:nvSpPr>
        <p:spPr>
          <a:xfrm>
            <a:off x="548640" y="6035040"/>
            <a:ext cx="11091672" cy="310896"/>
          </a:xfrm>
          <a:prstGeom prst="rect">
            <a:avLst/>
          </a:prstGeom>
          <a:noFill/>
          <a:ln/>
        </p:spPr>
        <p:txBody>
          <a:bodyPr wrap="square" lIns="0" tIns="0" rIns="0" bIns="0" rtlCol="0" anchor="ctr"/>
          <a:lstStyle/>
          <a:p>
            <a:pPr indent="0" marL="0">
              <a:buNone/>
            </a:pPr>
            <a:r>
              <a:rPr lang="en-US" sz="1150" i="1" dirty="0">
                <a:solidFill>
                  <a:srgbClr val="F2A93B"/>
                </a:solidFill>
                <a:latin typeface="Calibri" pitchFamily="34" charset="0"/>
                <a:ea typeface="Calibri" pitchFamily="34" charset="-122"/>
                <a:cs typeface="Calibri" pitchFamily="34" charset="-120"/>
              </a:rPr>
              <a:t>Offload fidelity has an expected value derived from the protocol, so a measured value below it is a defect in the configuration rather than a result about the hardware.</a:t>
            </a:r>
            <a:endParaRPr lang="en-US" sz="11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365760"/>
            <a:ext cx="11091672" cy="566928"/>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Validity controls</a:t>
            </a:r>
            <a:endParaRPr lang="en-US" sz="3100" dirty="0"/>
          </a:p>
        </p:txBody>
      </p:sp>
      <p:sp>
        <p:nvSpPr>
          <p:cNvPr id="3" name="Text 1"/>
          <p:cNvSpPr/>
          <p:nvPr/>
        </p:nvSpPr>
        <p:spPr>
          <a:xfrm>
            <a:off x="548640" y="932688"/>
            <a:ext cx="11091672" cy="310896"/>
          </a:xfrm>
          <a:prstGeom prst="rect">
            <a:avLst/>
          </a:prstGeom>
          <a:noFill/>
          <a:ln/>
        </p:spPr>
        <p:txBody>
          <a:bodyPr wrap="square" lIns="0" tIns="0" rIns="0" bIns="0" rtlCol="0" anchor="ctr"/>
          <a:lstStyle/>
          <a:p>
            <a:pPr indent="0" marL="0">
              <a:buNone/>
            </a:pPr>
            <a:r>
              <a:rPr lang="en-US" sz="1250" dirty="0">
                <a:solidFill>
                  <a:srgbClr val="9A93C4"/>
                </a:solidFill>
                <a:latin typeface="Calibri" pitchFamily="34" charset="0"/>
                <a:ea typeface="Calibri" pitchFamily="34" charset="-122"/>
                <a:cs typeface="Calibri" pitchFamily="34" charset="-120"/>
              </a:rPr>
              <a:t>Each of these has silently invalidated a published acceleration result. All are checked per run</a:t>
            </a:r>
            <a:endParaRPr lang="en-US" sz="1250" dirty="0"/>
          </a:p>
        </p:txBody>
      </p:sp>
      <p:sp>
        <p:nvSpPr>
          <p:cNvPr id="4" name="Shape 2"/>
          <p:cNvSpPr/>
          <p:nvPr/>
        </p:nvSpPr>
        <p:spPr>
          <a:xfrm>
            <a:off x="548640" y="1463040"/>
            <a:ext cx="5285232" cy="1463040"/>
          </a:xfrm>
          <a:prstGeom prst="roundRect">
            <a:avLst>
              <a:gd name="adj" fmla="val 4375"/>
            </a:avLst>
          </a:prstGeom>
          <a:solidFill>
            <a:srgbClr val="1E1A44"/>
          </a:solidFill>
          <a:ln w="12700">
            <a:solidFill>
              <a:srgbClr val="332C6B"/>
            </a:solidFill>
            <a:prstDash val="solid"/>
          </a:ln>
        </p:spPr>
      </p:sp>
      <p:sp>
        <p:nvSpPr>
          <p:cNvPr id="5" name="Shape 3"/>
          <p:cNvSpPr/>
          <p:nvPr/>
        </p:nvSpPr>
        <p:spPr>
          <a:xfrm>
            <a:off x="804672" y="1700784"/>
            <a:ext cx="329184" cy="329184"/>
          </a:xfrm>
          <a:prstGeom prst="roundRect">
            <a:avLst>
              <a:gd name="adj" fmla="val 16667"/>
            </a:avLst>
          </a:prstGeom>
          <a:solidFill>
            <a:srgbClr val="3D2C8F"/>
          </a:solidFill>
          <a:ln w="12700">
            <a:solidFill>
              <a:srgbClr val="3D2C8F"/>
            </a:solidFill>
            <a:prstDash val="solid"/>
          </a:ln>
        </p:spPr>
      </p:sp>
      <p:sp>
        <p:nvSpPr>
          <p:cNvPr id="6" name="Text 4"/>
          <p:cNvSpPr/>
          <p:nvPr/>
        </p:nvSpPr>
        <p:spPr>
          <a:xfrm>
            <a:off x="804672" y="1700784"/>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a:t>
            </a:r>
            <a:endParaRPr lang="en-US" sz="1250" dirty="0"/>
          </a:p>
        </p:txBody>
      </p:sp>
      <p:sp>
        <p:nvSpPr>
          <p:cNvPr id="7" name="Text 5"/>
          <p:cNvSpPr/>
          <p:nvPr/>
        </p:nvSpPr>
        <p:spPr>
          <a:xfrm>
            <a:off x="1243584" y="1682496"/>
            <a:ext cx="4297680" cy="310896"/>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Offload actually engaged</a:t>
            </a:r>
            <a:endParaRPr lang="en-US" sz="1400" dirty="0"/>
          </a:p>
        </p:txBody>
      </p:sp>
      <p:sp>
        <p:nvSpPr>
          <p:cNvPr id="8" name="Text 6"/>
          <p:cNvSpPr/>
          <p:nvPr/>
        </p:nvSpPr>
        <p:spPr>
          <a:xfrm>
            <a:off x="804672" y="2103120"/>
            <a:ext cx="4773168" cy="713232"/>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Accelerator request counters MUST increment in proportion to handshake count. A flat ring is a software run wearing the wrong label.</a:t>
            </a:r>
            <a:endParaRPr lang="en-US" sz="1150" dirty="0"/>
          </a:p>
        </p:txBody>
      </p:sp>
      <p:sp>
        <p:nvSpPr>
          <p:cNvPr id="9" name="Shape 7"/>
          <p:cNvSpPr/>
          <p:nvPr/>
        </p:nvSpPr>
        <p:spPr>
          <a:xfrm>
            <a:off x="6355080" y="1463040"/>
            <a:ext cx="5285232" cy="1463040"/>
          </a:xfrm>
          <a:prstGeom prst="roundRect">
            <a:avLst>
              <a:gd name="adj" fmla="val 4375"/>
            </a:avLst>
          </a:prstGeom>
          <a:solidFill>
            <a:srgbClr val="1E1A44"/>
          </a:solidFill>
          <a:ln w="12700">
            <a:solidFill>
              <a:srgbClr val="332C6B"/>
            </a:solidFill>
            <a:prstDash val="solid"/>
          </a:ln>
        </p:spPr>
      </p:sp>
      <p:sp>
        <p:nvSpPr>
          <p:cNvPr id="10" name="Shape 8"/>
          <p:cNvSpPr/>
          <p:nvPr/>
        </p:nvSpPr>
        <p:spPr>
          <a:xfrm>
            <a:off x="6611112" y="1700784"/>
            <a:ext cx="329184" cy="329184"/>
          </a:xfrm>
          <a:prstGeom prst="roundRect">
            <a:avLst>
              <a:gd name="adj" fmla="val 16667"/>
            </a:avLst>
          </a:prstGeom>
          <a:solidFill>
            <a:srgbClr val="3D2C8F"/>
          </a:solidFill>
          <a:ln w="12700">
            <a:solidFill>
              <a:srgbClr val="3D2C8F"/>
            </a:solidFill>
            <a:prstDash val="solid"/>
          </a:ln>
        </p:spPr>
      </p:sp>
      <p:sp>
        <p:nvSpPr>
          <p:cNvPr id="11" name="Text 9"/>
          <p:cNvSpPr/>
          <p:nvPr/>
        </p:nvSpPr>
        <p:spPr>
          <a:xfrm>
            <a:off x="6611112" y="1700784"/>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a:t>
            </a:r>
            <a:endParaRPr lang="en-US" sz="1250" dirty="0"/>
          </a:p>
        </p:txBody>
      </p:sp>
      <p:sp>
        <p:nvSpPr>
          <p:cNvPr id="12" name="Text 10"/>
          <p:cNvSpPr/>
          <p:nvPr/>
        </p:nvSpPr>
        <p:spPr>
          <a:xfrm>
            <a:off x="7050024" y="1682496"/>
            <a:ext cx="4297680" cy="310896"/>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No silent provider fallback</a:t>
            </a:r>
            <a:endParaRPr lang="en-US" sz="1400" dirty="0"/>
          </a:p>
        </p:txBody>
      </p:sp>
      <p:sp>
        <p:nvSpPr>
          <p:cNvPr id="13" name="Text 11"/>
          <p:cNvSpPr/>
          <p:nvPr/>
        </p:nvSpPr>
        <p:spPr>
          <a:xfrm>
            <a:off x="6611112" y="2103120"/>
            <a:ext cx="4773168" cy="713232"/>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A missing algorithm in the selected provider MUST fail the handshake, not degrade to a default implementation. Verified by deliberately breaking one arm.</a:t>
            </a:r>
            <a:endParaRPr lang="en-US" sz="1150" dirty="0"/>
          </a:p>
        </p:txBody>
      </p:sp>
      <p:sp>
        <p:nvSpPr>
          <p:cNvPr id="14" name="Shape 12"/>
          <p:cNvSpPr/>
          <p:nvPr/>
        </p:nvSpPr>
        <p:spPr>
          <a:xfrm>
            <a:off x="548640" y="3063240"/>
            <a:ext cx="5285232" cy="1463040"/>
          </a:xfrm>
          <a:prstGeom prst="roundRect">
            <a:avLst>
              <a:gd name="adj" fmla="val 4375"/>
            </a:avLst>
          </a:prstGeom>
          <a:solidFill>
            <a:srgbClr val="1E1A44"/>
          </a:solidFill>
          <a:ln w="12700">
            <a:solidFill>
              <a:srgbClr val="332C6B"/>
            </a:solidFill>
            <a:prstDash val="solid"/>
          </a:ln>
        </p:spPr>
      </p:sp>
      <p:sp>
        <p:nvSpPr>
          <p:cNvPr id="15" name="Shape 13"/>
          <p:cNvSpPr/>
          <p:nvPr/>
        </p:nvSpPr>
        <p:spPr>
          <a:xfrm>
            <a:off x="804672" y="3300984"/>
            <a:ext cx="329184" cy="329184"/>
          </a:xfrm>
          <a:prstGeom prst="roundRect">
            <a:avLst>
              <a:gd name="adj" fmla="val 16667"/>
            </a:avLst>
          </a:prstGeom>
          <a:solidFill>
            <a:srgbClr val="3D2C8F"/>
          </a:solidFill>
          <a:ln w="12700">
            <a:solidFill>
              <a:srgbClr val="3D2C8F"/>
            </a:solidFill>
            <a:prstDash val="solid"/>
          </a:ln>
        </p:spPr>
      </p:sp>
      <p:sp>
        <p:nvSpPr>
          <p:cNvPr id="16" name="Text 14"/>
          <p:cNvSpPr/>
          <p:nvPr/>
        </p:nvSpPr>
        <p:spPr>
          <a:xfrm>
            <a:off x="804672" y="3300984"/>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a:t>
            </a:r>
            <a:endParaRPr lang="en-US" sz="1250" dirty="0"/>
          </a:p>
        </p:txBody>
      </p:sp>
      <p:sp>
        <p:nvSpPr>
          <p:cNvPr id="17" name="Text 15"/>
          <p:cNvSpPr/>
          <p:nvPr/>
        </p:nvSpPr>
        <p:spPr>
          <a:xfrm>
            <a:off x="1243584" y="3282696"/>
            <a:ext cx="4297680" cy="310896"/>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Optimised kernels present</a:t>
            </a:r>
            <a:endParaRPr lang="en-US" sz="1400" dirty="0"/>
          </a:p>
        </p:txBody>
      </p:sp>
      <p:sp>
        <p:nvSpPr>
          <p:cNvPr id="18" name="Text 16"/>
          <p:cNvSpPr/>
          <p:nvPr/>
        </p:nvSpPr>
        <p:spPr>
          <a:xfrm>
            <a:off x="804672" y="3703320"/>
            <a:ext cx="4773168" cy="713232"/>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The post-quantum library build is confirmed to contain the vectorised code paths. A generic build understates the result and looks like a hardware finding.</a:t>
            </a:r>
            <a:endParaRPr lang="en-US" sz="1150" dirty="0"/>
          </a:p>
        </p:txBody>
      </p:sp>
      <p:sp>
        <p:nvSpPr>
          <p:cNvPr id="19" name="Shape 17"/>
          <p:cNvSpPr/>
          <p:nvPr/>
        </p:nvSpPr>
        <p:spPr>
          <a:xfrm>
            <a:off x="6355080" y="3063240"/>
            <a:ext cx="5285232" cy="1463040"/>
          </a:xfrm>
          <a:prstGeom prst="roundRect">
            <a:avLst>
              <a:gd name="adj" fmla="val 4375"/>
            </a:avLst>
          </a:prstGeom>
          <a:solidFill>
            <a:srgbClr val="1E1A44"/>
          </a:solidFill>
          <a:ln w="12700">
            <a:solidFill>
              <a:srgbClr val="332C6B"/>
            </a:solidFill>
            <a:prstDash val="solid"/>
          </a:ln>
        </p:spPr>
      </p:sp>
      <p:sp>
        <p:nvSpPr>
          <p:cNvPr id="20" name="Shape 18"/>
          <p:cNvSpPr/>
          <p:nvPr/>
        </p:nvSpPr>
        <p:spPr>
          <a:xfrm>
            <a:off x="6611112" y="3300984"/>
            <a:ext cx="329184" cy="329184"/>
          </a:xfrm>
          <a:prstGeom prst="roundRect">
            <a:avLst>
              <a:gd name="adj" fmla="val 16667"/>
            </a:avLst>
          </a:prstGeom>
          <a:solidFill>
            <a:srgbClr val="3D2C8F"/>
          </a:solidFill>
          <a:ln w="12700">
            <a:solidFill>
              <a:srgbClr val="3D2C8F"/>
            </a:solidFill>
            <a:prstDash val="solid"/>
          </a:ln>
        </p:spPr>
      </p:sp>
      <p:sp>
        <p:nvSpPr>
          <p:cNvPr id="21" name="Text 19"/>
          <p:cNvSpPr/>
          <p:nvPr/>
        </p:nvSpPr>
        <p:spPr>
          <a:xfrm>
            <a:off x="6611112" y="3300984"/>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a:t>
            </a:r>
            <a:endParaRPr lang="en-US" sz="1250" dirty="0"/>
          </a:p>
        </p:txBody>
      </p:sp>
      <p:sp>
        <p:nvSpPr>
          <p:cNvPr id="22" name="Text 20"/>
          <p:cNvSpPr/>
          <p:nvPr/>
        </p:nvSpPr>
        <p:spPr>
          <a:xfrm>
            <a:off x="7050024" y="3282696"/>
            <a:ext cx="4297680" cy="310896"/>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Client is not the limit</a:t>
            </a:r>
            <a:endParaRPr lang="en-US" sz="1400" dirty="0"/>
          </a:p>
        </p:txBody>
      </p:sp>
      <p:sp>
        <p:nvSpPr>
          <p:cNvPr id="23" name="Text 21"/>
          <p:cNvSpPr/>
          <p:nvPr/>
        </p:nvSpPr>
        <p:spPr>
          <a:xfrm>
            <a:off x="6611112" y="3703320"/>
            <a:ext cx="4773168" cy="713232"/>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Doubling client capacity MUST not change the measured rate. Applies to every arm, not just the fastest.</a:t>
            </a:r>
            <a:endParaRPr lang="en-US" sz="1150" dirty="0"/>
          </a:p>
        </p:txBody>
      </p:sp>
      <p:sp>
        <p:nvSpPr>
          <p:cNvPr id="24" name="Shape 22"/>
          <p:cNvSpPr/>
          <p:nvPr/>
        </p:nvSpPr>
        <p:spPr>
          <a:xfrm>
            <a:off x="548640" y="4663440"/>
            <a:ext cx="5285232" cy="1463040"/>
          </a:xfrm>
          <a:prstGeom prst="roundRect">
            <a:avLst>
              <a:gd name="adj" fmla="val 4375"/>
            </a:avLst>
          </a:prstGeom>
          <a:solidFill>
            <a:srgbClr val="1E1A44"/>
          </a:solidFill>
          <a:ln w="12700">
            <a:solidFill>
              <a:srgbClr val="332C6B"/>
            </a:solidFill>
            <a:prstDash val="solid"/>
          </a:ln>
        </p:spPr>
      </p:sp>
      <p:sp>
        <p:nvSpPr>
          <p:cNvPr id="25" name="Shape 23"/>
          <p:cNvSpPr/>
          <p:nvPr/>
        </p:nvSpPr>
        <p:spPr>
          <a:xfrm>
            <a:off x="804672" y="4901184"/>
            <a:ext cx="329184" cy="329184"/>
          </a:xfrm>
          <a:prstGeom prst="roundRect">
            <a:avLst>
              <a:gd name="adj" fmla="val 16667"/>
            </a:avLst>
          </a:prstGeom>
          <a:solidFill>
            <a:srgbClr val="3D2C8F"/>
          </a:solidFill>
          <a:ln w="12700">
            <a:solidFill>
              <a:srgbClr val="3D2C8F"/>
            </a:solidFill>
            <a:prstDash val="solid"/>
          </a:ln>
        </p:spPr>
      </p:sp>
      <p:sp>
        <p:nvSpPr>
          <p:cNvPr id="26" name="Text 24"/>
          <p:cNvSpPr/>
          <p:nvPr/>
        </p:nvSpPr>
        <p:spPr>
          <a:xfrm>
            <a:off x="804672" y="4901184"/>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a:t>
            </a:r>
            <a:endParaRPr lang="en-US" sz="1250" dirty="0"/>
          </a:p>
        </p:txBody>
      </p:sp>
      <p:sp>
        <p:nvSpPr>
          <p:cNvPr id="27" name="Text 25"/>
          <p:cNvSpPr/>
          <p:nvPr/>
        </p:nvSpPr>
        <p:spPr>
          <a:xfrm>
            <a:off x="1243584" y="4882896"/>
            <a:ext cx="4297680" cy="310896"/>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Frequency held constant</a:t>
            </a:r>
            <a:endParaRPr lang="en-US" sz="1400" dirty="0"/>
          </a:p>
        </p:txBody>
      </p:sp>
      <p:sp>
        <p:nvSpPr>
          <p:cNvPr id="28" name="Text 26"/>
          <p:cNvSpPr/>
          <p:nvPr/>
        </p:nvSpPr>
        <p:spPr>
          <a:xfrm>
            <a:off x="804672" y="5303520"/>
            <a:ext cx="4773168" cy="713232"/>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Achieved clock is compared across arms before any rate is compared. A frequency difference is reported separately, never folded into the result.</a:t>
            </a:r>
            <a:endParaRPr lang="en-US" sz="1150" dirty="0"/>
          </a:p>
        </p:txBody>
      </p:sp>
      <p:sp>
        <p:nvSpPr>
          <p:cNvPr id="29" name="Shape 27"/>
          <p:cNvSpPr/>
          <p:nvPr/>
        </p:nvSpPr>
        <p:spPr>
          <a:xfrm>
            <a:off x="6355080" y="4663440"/>
            <a:ext cx="5285232" cy="1463040"/>
          </a:xfrm>
          <a:prstGeom prst="roundRect">
            <a:avLst>
              <a:gd name="adj" fmla="val 4375"/>
            </a:avLst>
          </a:prstGeom>
          <a:solidFill>
            <a:srgbClr val="1E1A44"/>
          </a:solidFill>
          <a:ln w="12700">
            <a:solidFill>
              <a:srgbClr val="332C6B"/>
            </a:solidFill>
            <a:prstDash val="solid"/>
          </a:ln>
        </p:spPr>
      </p:sp>
      <p:sp>
        <p:nvSpPr>
          <p:cNvPr id="30" name="Shape 28"/>
          <p:cNvSpPr/>
          <p:nvPr/>
        </p:nvSpPr>
        <p:spPr>
          <a:xfrm>
            <a:off x="6611112" y="4901184"/>
            <a:ext cx="329184" cy="329184"/>
          </a:xfrm>
          <a:prstGeom prst="roundRect">
            <a:avLst>
              <a:gd name="adj" fmla="val 16667"/>
            </a:avLst>
          </a:prstGeom>
          <a:solidFill>
            <a:srgbClr val="3D2C8F"/>
          </a:solidFill>
          <a:ln w="12700">
            <a:solidFill>
              <a:srgbClr val="3D2C8F"/>
            </a:solidFill>
            <a:prstDash val="solid"/>
          </a:ln>
        </p:spPr>
      </p:sp>
      <p:sp>
        <p:nvSpPr>
          <p:cNvPr id="31" name="Text 29"/>
          <p:cNvSpPr/>
          <p:nvPr/>
        </p:nvSpPr>
        <p:spPr>
          <a:xfrm>
            <a:off x="6611112" y="4901184"/>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a:t>
            </a:r>
            <a:endParaRPr lang="en-US" sz="1250" dirty="0"/>
          </a:p>
        </p:txBody>
      </p:sp>
      <p:sp>
        <p:nvSpPr>
          <p:cNvPr id="32" name="Text 30"/>
          <p:cNvSpPr/>
          <p:nvPr/>
        </p:nvSpPr>
        <p:spPr>
          <a:xfrm>
            <a:off x="7050024" y="4882896"/>
            <a:ext cx="4297680" cy="310896"/>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Distributions, not means</a:t>
            </a:r>
            <a:endParaRPr lang="en-US" sz="1400" dirty="0"/>
          </a:p>
        </p:txBody>
      </p:sp>
      <p:sp>
        <p:nvSpPr>
          <p:cNvPr id="33" name="Text 31"/>
          <p:cNvSpPr/>
          <p:nvPr/>
        </p:nvSpPr>
        <p:spPr>
          <a:xfrm>
            <a:off x="6611112" y="5303520"/>
            <a:ext cx="4773168" cy="713232"/>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Signature generation has a variable-iteration loop and GPU batching adds queueing, so both are reported as percentiles.</a:t>
            </a:r>
            <a:endParaRPr lang="en-US" sz="11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365760"/>
            <a:ext cx="11091672" cy="566928"/>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The GPU arm is a latency experiment</a:t>
            </a:r>
            <a:endParaRPr lang="en-US" sz="3100" dirty="0"/>
          </a:p>
        </p:txBody>
      </p:sp>
      <p:sp>
        <p:nvSpPr>
          <p:cNvPr id="3" name="Text 1"/>
          <p:cNvSpPr/>
          <p:nvPr/>
        </p:nvSpPr>
        <p:spPr>
          <a:xfrm>
            <a:off x="548640" y="932688"/>
            <a:ext cx="11091672" cy="310896"/>
          </a:xfrm>
          <a:prstGeom prst="rect">
            <a:avLst/>
          </a:prstGeom>
          <a:noFill/>
          <a:ln/>
        </p:spPr>
        <p:txBody>
          <a:bodyPr wrap="square" lIns="0" tIns="0" rIns="0" bIns="0" rtlCol="0" anchor="ctr"/>
          <a:lstStyle/>
          <a:p>
            <a:pPr indent="0" marL="0">
              <a:buNone/>
            </a:pPr>
            <a:r>
              <a:rPr lang="en-US" sz="1250" dirty="0">
                <a:solidFill>
                  <a:srgbClr val="9A93C4"/>
                </a:solidFill>
                <a:latin typeface="Calibri" pitchFamily="34" charset="0"/>
                <a:ea typeface="Calibri" pitchFamily="34" charset="-122"/>
                <a:cs typeface="Calibri" pitchFamily="34" charset="-120"/>
              </a:rPr>
              <a:t>Throughput on the accelerator is not the question. The queue in front of it is</a:t>
            </a:r>
            <a:endParaRPr lang="en-US" sz="1250" dirty="0"/>
          </a:p>
        </p:txBody>
      </p:sp>
      <p:pic>
        <p:nvPicPr>
          <p:cNvPr id="4" name="Image 0" descr="/home/claude/gen/batch-1.jpg">    </p:cNvPr>
          <p:cNvPicPr>
            <a:picLocks noChangeAspect="1"/>
          </p:cNvPicPr>
          <p:nvPr/>
        </p:nvPicPr>
        <p:blipFill>
          <a:blip r:embed="rId1"/>
          <a:stretch>
            <a:fillRect/>
          </a:stretch>
        </p:blipFill>
        <p:spPr>
          <a:xfrm>
            <a:off x="457200" y="1280160"/>
            <a:ext cx="6858000" cy="3858768"/>
          </a:xfrm>
          <a:prstGeom prst="rect">
            <a:avLst/>
          </a:prstGeom>
        </p:spPr>
      </p:pic>
      <p:sp>
        <p:nvSpPr>
          <p:cNvPr id="5" name="Shape 2"/>
          <p:cNvSpPr/>
          <p:nvPr/>
        </p:nvSpPr>
        <p:spPr>
          <a:xfrm>
            <a:off x="7635240" y="1280160"/>
            <a:ext cx="4096512" cy="3858768"/>
          </a:xfrm>
          <a:prstGeom prst="roundRect">
            <a:avLst>
              <a:gd name="adj" fmla="val 1659"/>
            </a:avLst>
          </a:prstGeom>
          <a:solidFill>
            <a:srgbClr val="1E1A44"/>
          </a:solidFill>
          <a:ln w="12700">
            <a:solidFill>
              <a:srgbClr val="332C6B"/>
            </a:solidFill>
            <a:prstDash val="solid"/>
          </a:ln>
        </p:spPr>
      </p:sp>
      <p:sp>
        <p:nvSpPr>
          <p:cNvPr id="6" name="Text 3"/>
          <p:cNvSpPr/>
          <p:nvPr/>
        </p:nvSpPr>
        <p:spPr>
          <a:xfrm>
            <a:off x="7909560" y="1536192"/>
            <a:ext cx="3547872" cy="292608"/>
          </a:xfrm>
          <a:prstGeom prst="rect">
            <a:avLst/>
          </a:prstGeom>
          <a:noFill/>
          <a:ln/>
        </p:spPr>
        <p:txBody>
          <a:bodyPr wrap="square" lIns="0" tIns="0" rIns="0" bIns="0" rtlCol="0" anchor="ctr"/>
          <a:lstStyle/>
          <a:p>
            <a:pPr indent="0" marL="0">
              <a:buNone/>
            </a:pPr>
            <a:r>
              <a:rPr lang="en-US" sz="1500" b="1" dirty="0">
                <a:solidFill>
                  <a:srgbClr val="F2A93B"/>
                </a:solidFill>
                <a:latin typeface="Calibri" pitchFamily="34" charset="0"/>
                <a:ea typeface="Calibri" pitchFamily="34" charset="-122"/>
                <a:cs typeface="Calibri" pitchFamily="34" charset="-120"/>
              </a:rPr>
              <a:t>What arm D1 measures</a:t>
            </a:r>
            <a:endParaRPr lang="en-US" sz="1500" dirty="0"/>
          </a:p>
        </p:txBody>
      </p:sp>
      <p:sp>
        <p:nvSpPr>
          <p:cNvPr id="7" name="Text 4"/>
          <p:cNvSpPr/>
          <p:nvPr/>
        </p:nvSpPr>
        <p:spPr>
          <a:xfrm>
            <a:off x="7909560" y="1956816"/>
            <a:ext cx="3547872" cy="2971800"/>
          </a:xfrm>
          <a:prstGeom prst="rect">
            <a:avLst/>
          </a:prstGeom>
          <a:noFill/>
          <a:ln/>
        </p:spPr>
        <p:txBody>
          <a:bodyPr wrap="square" lIns="0" tIns="0" rIns="0" bIns="0" rtlCol="0" anchor="t"/>
          <a:lstStyle/>
          <a:p>
            <a:pPr marL="342900" indent="-342900">
              <a:spcAft>
                <a:spcPts val="1000"/>
              </a:spcAft>
              <a:buSzPct val="100000"/>
              <a:buChar char="•"/>
            </a:pPr>
            <a:r>
              <a:rPr lang="en-US" sz="1150" dirty="0">
                <a:solidFill>
                  <a:srgbClr val="CFC9F2"/>
                </a:solidFill>
                <a:latin typeface="Calibri" pitchFamily="34" charset="0"/>
                <a:ea typeface="Calibri" pitchFamily="34" charset="-122"/>
                <a:cs typeface="Calibri" pitchFamily="34" charset="-120"/>
              </a:rPr>
              <a:t>Batched lattice operations only reach their published rates at large batch sizes</a:t>
            </a:r>
            <a:endParaRPr lang="en-US" sz="1150" dirty="0"/>
          </a:p>
          <a:p>
            <a:pPr marL="342900" indent="-342900">
              <a:spcAft>
                <a:spcPts val="1000"/>
              </a:spcAft>
              <a:buSzPct val="100000"/>
              <a:buChar char="•"/>
            </a:pPr>
            <a:r>
              <a:rPr lang="en-US" sz="1150" dirty="0">
                <a:solidFill>
                  <a:srgbClr val="CFC9F2"/>
                </a:solidFill>
                <a:latin typeface="Calibri" pitchFamily="34" charset="0"/>
                <a:ea typeface="Calibri" pitchFamily="34" charset="-122"/>
                <a:cs typeface="Calibri" pitchFamily="34" charset="-120"/>
              </a:rPr>
              <a:t>A TLS terminator must therefore hold connections in a queue until a batch fills</a:t>
            </a:r>
            <a:endParaRPr lang="en-US" sz="1150" dirty="0"/>
          </a:p>
          <a:p>
            <a:pPr marL="342900" indent="-342900">
              <a:spcAft>
                <a:spcPts val="1000"/>
              </a:spcAft>
              <a:buSzPct val="100000"/>
              <a:buChar char="•"/>
            </a:pPr>
            <a:r>
              <a:rPr lang="en-US" sz="1150" dirty="0">
                <a:solidFill>
                  <a:srgbClr val="CFC9F2"/>
                </a:solidFill>
                <a:latin typeface="Calibri" pitchFamily="34" charset="0"/>
                <a:ea typeface="Calibri" pitchFamily="34" charset="-122"/>
                <a:cs typeface="Calibri" pitchFamily="34" charset="-120"/>
              </a:rPr>
              <a:t>That wait is charged to first-byte latency, which is the one number a handshake exists to minimise</a:t>
            </a:r>
            <a:endParaRPr lang="en-US" sz="1150" dirty="0"/>
          </a:p>
          <a:p>
            <a:pPr marL="342900" indent="-342900">
              <a:spcAft>
                <a:spcPts val="1000"/>
              </a:spcAft>
              <a:buSzPct val="100000"/>
              <a:buChar char="•"/>
            </a:pPr>
            <a:r>
              <a:rPr lang="en-US" sz="1150" dirty="0">
                <a:solidFill>
                  <a:srgbClr val="CFC9F2"/>
                </a:solidFill>
                <a:latin typeface="Calibri" pitchFamily="34" charset="0"/>
                <a:ea typeface="Calibri" pitchFamily="34" charset="-122"/>
                <a:cs typeface="Calibri" pitchFamily="34" charset="-120"/>
              </a:rPr>
              <a:t>So the deliverable is a curve of batch size against p99 latency, not a single throughput figure</a:t>
            </a:r>
            <a:endParaRPr lang="en-US" sz="1150" dirty="0"/>
          </a:p>
          <a:p>
            <a:pPr marL="342900" indent="-342900">
              <a:spcAft>
                <a:spcPts val="1000"/>
              </a:spcAft>
              <a:buSzPct val="100000"/>
              <a:buChar char="•"/>
            </a:pPr>
            <a:r>
              <a:rPr lang="en-US" sz="1150" dirty="0">
                <a:solidFill>
                  <a:srgbClr val="CFC9F2"/>
                </a:solidFill>
                <a:latin typeface="Calibri" pitchFamily="34" charset="0"/>
                <a:ea typeface="Calibri" pitchFamily="34" charset="-122"/>
                <a:cs typeface="Calibri" pitchFamily="34" charset="-120"/>
              </a:rPr>
              <a:t>The arm passes only if a batch size exists where throughput rises and p99 does not</a:t>
            </a:r>
            <a:endParaRPr lang="en-US" sz="1150" dirty="0"/>
          </a:p>
        </p:txBody>
      </p:sp>
      <p:sp>
        <p:nvSpPr>
          <p:cNvPr id="8" name="Text 5"/>
          <p:cNvSpPr/>
          <p:nvPr/>
        </p:nvSpPr>
        <p:spPr>
          <a:xfrm>
            <a:off x="548640" y="5669280"/>
            <a:ext cx="11091672" cy="310896"/>
          </a:xfrm>
          <a:prstGeom prst="rect">
            <a:avLst/>
          </a:prstGeom>
          <a:noFill/>
          <a:ln/>
        </p:spPr>
        <p:txBody>
          <a:bodyPr wrap="square" lIns="0" tIns="0" rIns="0" bIns="0" rtlCol="0" anchor="ctr"/>
          <a:lstStyle/>
          <a:p>
            <a:pPr indent="0" marL="0">
              <a:buNone/>
            </a:pPr>
            <a:r>
              <a:rPr lang="en-US" sz="1150" i="1" dirty="0">
                <a:solidFill>
                  <a:srgbClr val="F2A93B"/>
                </a:solidFill>
                <a:latin typeface="Calibri" pitchFamily="34" charset="0"/>
                <a:ea typeface="Calibri" pitchFamily="34" charset="-122"/>
                <a:cs typeface="Calibri" pitchFamily="34" charset="-120"/>
              </a:rPr>
              <a:t>Report D1 separately from the CPU arms. It changes the latency contract, so it is not comparable on handshake rate alone.</a:t>
            </a:r>
            <a:endParaRPr lang="en-US" sz="11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365760"/>
            <a:ext cx="11091672" cy="566928"/>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Published anchors for sanity checking</a:t>
            </a:r>
            <a:endParaRPr lang="en-US" sz="3100" dirty="0"/>
          </a:p>
        </p:txBody>
      </p:sp>
      <p:sp>
        <p:nvSpPr>
          <p:cNvPr id="3" name="Text 1"/>
          <p:cNvSpPr/>
          <p:nvPr/>
        </p:nvSpPr>
        <p:spPr>
          <a:xfrm>
            <a:off x="548640" y="932688"/>
            <a:ext cx="11091672" cy="310896"/>
          </a:xfrm>
          <a:prstGeom prst="rect">
            <a:avLst/>
          </a:prstGeom>
          <a:noFill/>
          <a:ln/>
        </p:spPr>
        <p:txBody>
          <a:bodyPr wrap="square" lIns="0" tIns="0" rIns="0" bIns="0" rtlCol="0" anchor="ctr"/>
          <a:lstStyle/>
          <a:p>
            <a:pPr indent="0" marL="0">
              <a:buNone/>
            </a:pPr>
            <a:r>
              <a:rPr lang="en-US" sz="1250" dirty="0">
                <a:solidFill>
                  <a:srgbClr val="9A93C4"/>
                </a:solidFill>
                <a:latin typeface="Calibri" pitchFamily="34" charset="0"/>
                <a:ea typeface="Calibri" pitchFamily="34" charset="-122"/>
                <a:cs typeface="Calibri" pitchFamily="34" charset="-120"/>
              </a:rPr>
              <a:t>Vendor figures used only as order-of-magnitude checks. Every arm is measured independently</a:t>
            </a:r>
            <a:endParaRPr lang="en-US" sz="1250" dirty="0"/>
          </a:p>
        </p:txBody>
      </p:sp>
      <p:sp>
        <p:nvSpPr>
          <p:cNvPr id="4" name="Shape 2"/>
          <p:cNvSpPr/>
          <p:nvPr/>
        </p:nvSpPr>
        <p:spPr>
          <a:xfrm>
            <a:off x="548640" y="1600200"/>
            <a:ext cx="3593592" cy="3291840"/>
          </a:xfrm>
          <a:prstGeom prst="roundRect">
            <a:avLst>
              <a:gd name="adj" fmla="val 1944"/>
            </a:avLst>
          </a:prstGeom>
          <a:solidFill>
            <a:srgbClr val="1E1A44"/>
          </a:solidFill>
          <a:ln w="12700">
            <a:solidFill>
              <a:srgbClr val="332C6B"/>
            </a:solidFill>
            <a:prstDash val="solid"/>
          </a:ln>
        </p:spPr>
      </p:sp>
      <p:sp>
        <p:nvSpPr>
          <p:cNvPr id="5" name="Text 3"/>
          <p:cNvSpPr/>
          <p:nvPr/>
        </p:nvSpPr>
        <p:spPr>
          <a:xfrm>
            <a:off x="822960" y="1920240"/>
            <a:ext cx="3044952" cy="868680"/>
          </a:xfrm>
          <a:prstGeom prst="rect">
            <a:avLst/>
          </a:prstGeom>
          <a:noFill/>
          <a:ln/>
        </p:spPr>
        <p:txBody>
          <a:bodyPr wrap="square" lIns="0" tIns="0" rIns="0" bIns="0" rtlCol="0" anchor="ctr"/>
          <a:lstStyle/>
          <a:p>
            <a:pPr indent="0" marL="0">
              <a:buNone/>
            </a:pPr>
            <a:r>
              <a:rPr lang="en-US" sz="3400" b="1" dirty="0">
                <a:solidFill>
                  <a:srgbClr val="6C4DE6"/>
                </a:solidFill>
                <a:latin typeface="Cambria" pitchFamily="34" charset="0"/>
                <a:ea typeface="Cambria" pitchFamily="34" charset="-122"/>
                <a:cs typeface="Cambria" pitchFamily="34" charset="-120"/>
              </a:rPr>
              <a:t>15% and 21%</a:t>
            </a:r>
            <a:endParaRPr lang="en-US" sz="3400" dirty="0"/>
          </a:p>
        </p:txBody>
      </p:sp>
      <p:sp>
        <p:nvSpPr>
          <p:cNvPr id="6" name="Text 4"/>
          <p:cNvSpPr/>
          <p:nvPr/>
        </p:nvSpPr>
        <p:spPr>
          <a:xfrm>
            <a:off x="822960" y="2926080"/>
            <a:ext cx="3044952" cy="1691640"/>
          </a:xfrm>
          <a:prstGeom prst="rect">
            <a:avLst/>
          </a:prstGeom>
          <a:noFill/>
          <a:ln/>
        </p:spPr>
        <p:txBody>
          <a:bodyPr wrap="square" lIns="0" tIns="0" rIns="0" bIns="0" rtlCol="0" anchor="t"/>
          <a:lstStyle/>
          <a:p>
            <a:pPr indent="0" marL="0">
              <a:lnSpc>
                <a:spcPts val="1700"/>
              </a:lnSpc>
              <a:buNone/>
            </a:pPr>
            <a:r>
              <a:rPr lang="en-US" sz="1200" dirty="0">
                <a:solidFill>
                  <a:srgbClr val="CFC9F2"/>
                </a:solidFill>
                <a:latin typeface="Calibri" pitchFamily="34" charset="0"/>
                <a:ea typeface="Calibri" pitchFamily="34" charset="-122"/>
                <a:cs typeface="Calibri" pitchFamily="34" charset="-120"/>
              </a:rPr>
              <a:t>Reported cost of moving to hybrid post-quantum key exchange against a classical baseline, for RSA and for ECDSA P-256 respectively, on a Xeon 6 SoC</a:t>
            </a:r>
            <a:endParaRPr lang="en-US" sz="1200" dirty="0"/>
          </a:p>
        </p:txBody>
      </p:sp>
      <p:sp>
        <p:nvSpPr>
          <p:cNvPr id="7" name="Text 5"/>
          <p:cNvSpPr/>
          <p:nvPr/>
        </p:nvSpPr>
        <p:spPr>
          <a:xfrm>
            <a:off x="822960" y="4498848"/>
            <a:ext cx="3044952" cy="274320"/>
          </a:xfrm>
          <a:prstGeom prst="rect">
            <a:avLst/>
          </a:prstGeom>
          <a:noFill/>
          <a:ln/>
        </p:spPr>
        <p:txBody>
          <a:bodyPr wrap="square" lIns="0" tIns="0" rIns="0" bIns="0" rtlCol="0" anchor="ctr"/>
          <a:lstStyle/>
          <a:p>
            <a:pPr indent="0" marL="0">
              <a:buNone/>
            </a:pPr>
            <a:r>
              <a:rPr lang="en-US" sz="1050" i="1" dirty="0">
                <a:solidFill>
                  <a:srgbClr val="9A93C4"/>
                </a:solidFill>
                <a:latin typeface="Calibri" pitchFamily="34" charset="0"/>
                <a:ea typeface="Calibri" pitchFamily="34" charset="-122"/>
                <a:cs typeface="Calibri" pitchFamily="34" charset="-120"/>
              </a:rPr>
              <a:t>Intel, 2025</a:t>
            </a:r>
            <a:endParaRPr lang="en-US" sz="1050" dirty="0"/>
          </a:p>
        </p:txBody>
      </p:sp>
      <p:sp>
        <p:nvSpPr>
          <p:cNvPr id="8" name="Shape 6"/>
          <p:cNvSpPr/>
          <p:nvPr/>
        </p:nvSpPr>
        <p:spPr>
          <a:xfrm>
            <a:off x="4297680" y="1600200"/>
            <a:ext cx="3593592" cy="3291840"/>
          </a:xfrm>
          <a:prstGeom prst="roundRect">
            <a:avLst>
              <a:gd name="adj" fmla="val 1944"/>
            </a:avLst>
          </a:prstGeom>
          <a:solidFill>
            <a:srgbClr val="1E1A44"/>
          </a:solidFill>
          <a:ln w="12700">
            <a:solidFill>
              <a:srgbClr val="332C6B"/>
            </a:solidFill>
            <a:prstDash val="solid"/>
          </a:ln>
        </p:spPr>
      </p:sp>
      <p:sp>
        <p:nvSpPr>
          <p:cNvPr id="9" name="Text 7"/>
          <p:cNvSpPr/>
          <p:nvPr/>
        </p:nvSpPr>
        <p:spPr>
          <a:xfrm>
            <a:off x="4572000" y="1920240"/>
            <a:ext cx="3044952" cy="868680"/>
          </a:xfrm>
          <a:prstGeom prst="rect">
            <a:avLst/>
          </a:prstGeom>
          <a:noFill/>
          <a:ln/>
        </p:spPr>
        <p:txBody>
          <a:bodyPr wrap="square" lIns="0" tIns="0" rIns="0" bIns="0" rtlCol="0" anchor="ctr"/>
          <a:lstStyle/>
          <a:p>
            <a:pPr indent="0" marL="0">
              <a:buNone/>
            </a:pPr>
            <a:r>
              <a:rPr lang="en-US" sz="4400" b="1" dirty="0">
                <a:solidFill>
                  <a:srgbClr val="6C4DE6"/>
                </a:solidFill>
                <a:latin typeface="Cambria" pitchFamily="34" charset="0"/>
                <a:ea typeface="Cambria" pitchFamily="34" charset="-122"/>
                <a:cs typeface="Cambria" pitchFamily="34" charset="-120"/>
              </a:rPr>
              <a:t>2,926</a:t>
            </a:r>
            <a:endParaRPr lang="en-US" sz="4400" dirty="0"/>
          </a:p>
        </p:txBody>
      </p:sp>
      <p:sp>
        <p:nvSpPr>
          <p:cNvPr id="10" name="Text 8"/>
          <p:cNvSpPr/>
          <p:nvPr/>
        </p:nvSpPr>
        <p:spPr>
          <a:xfrm>
            <a:off x="4572000" y="2926080"/>
            <a:ext cx="3044952" cy="1691640"/>
          </a:xfrm>
          <a:prstGeom prst="rect">
            <a:avLst/>
          </a:prstGeom>
          <a:noFill/>
          <a:ln/>
        </p:spPr>
        <p:txBody>
          <a:bodyPr wrap="square" lIns="0" tIns="0" rIns="0" bIns="0" rtlCol="0" anchor="t"/>
          <a:lstStyle/>
          <a:p>
            <a:pPr indent="0" marL="0">
              <a:lnSpc>
                <a:spcPts val="1700"/>
              </a:lnSpc>
              <a:buNone/>
            </a:pPr>
            <a:r>
              <a:rPr lang="en-US" sz="1200" dirty="0">
                <a:solidFill>
                  <a:srgbClr val="CFC9F2"/>
                </a:solidFill>
                <a:latin typeface="Calibri" pitchFamily="34" charset="0"/>
                <a:ea typeface="Calibri" pitchFamily="34" charset="-122"/>
                <a:cs typeface="Calibri" pitchFamily="34" charset="-120"/>
              </a:rPr>
              <a:t>Full post-quantum TLS handshakes per second on a single core with the highest parameter set, ML-DSA-87 with ML-KEM-1024</a:t>
            </a:r>
            <a:endParaRPr lang="en-US" sz="1200" dirty="0"/>
          </a:p>
        </p:txBody>
      </p:sp>
      <p:sp>
        <p:nvSpPr>
          <p:cNvPr id="11" name="Text 9"/>
          <p:cNvSpPr/>
          <p:nvPr/>
        </p:nvSpPr>
        <p:spPr>
          <a:xfrm>
            <a:off x="4572000" y="4498848"/>
            <a:ext cx="3044952" cy="274320"/>
          </a:xfrm>
          <a:prstGeom prst="rect">
            <a:avLst/>
          </a:prstGeom>
          <a:noFill/>
          <a:ln/>
        </p:spPr>
        <p:txBody>
          <a:bodyPr wrap="square" lIns="0" tIns="0" rIns="0" bIns="0" rtlCol="0" anchor="ctr"/>
          <a:lstStyle/>
          <a:p>
            <a:pPr indent="0" marL="0">
              <a:buNone/>
            </a:pPr>
            <a:r>
              <a:rPr lang="en-US" sz="1050" i="1" dirty="0">
                <a:solidFill>
                  <a:srgbClr val="9A93C4"/>
                </a:solidFill>
                <a:latin typeface="Calibri" pitchFamily="34" charset="0"/>
                <a:ea typeface="Calibri" pitchFamily="34" charset="-122"/>
                <a:cs typeface="Calibri" pitchFamily="34" charset="-120"/>
              </a:rPr>
              <a:t>Intel, 2025</a:t>
            </a:r>
            <a:endParaRPr lang="en-US" sz="1050" dirty="0"/>
          </a:p>
        </p:txBody>
      </p:sp>
      <p:sp>
        <p:nvSpPr>
          <p:cNvPr id="12" name="Shape 10"/>
          <p:cNvSpPr/>
          <p:nvPr/>
        </p:nvSpPr>
        <p:spPr>
          <a:xfrm>
            <a:off x="8046720" y="1600200"/>
            <a:ext cx="3593592" cy="3291840"/>
          </a:xfrm>
          <a:prstGeom prst="roundRect">
            <a:avLst>
              <a:gd name="adj" fmla="val 1944"/>
            </a:avLst>
          </a:prstGeom>
          <a:solidFill>
            <a:srgbClr val="1E1A44"/>
          </a:solidFill>
          <a:ln w="12700">
            <a:solidFill>
              <a:srgbClr val="332C6B"/>
            </a:solidFill>
            <a:prstDash val="solid"/>
          </a:ln>
        </p:spPr>
      </p:sp>
      <p:sp>
        <p:nvSpPr>
          <p:cNvPr id="13" name="Text 11"/>
          <p:cNvSpPr/>
          <p:nvPr/>
        </p:nvSpPr>
        <p:spPr>
          <a:xfrm>
            <a:off x="8321040" y="1920240"/>
            <a:ext cx="3044952" cy="868680"/>
          </a:xfrm>
          <a:prstGeom prst="rect">
            <a:avLst/>
          </a:prstGeom>
          <a:noFill/>
          <a:ln/>
        </p:spPr>
        <p:txBody>
          <a:bodyPr wrap="square" lIns="0" tIns="0" rIns="0" bIns="0" rtlCol="0" anchor="ctr"/>
          <a:lstStyle/>
          <a:p>
            <a:pPr indent="0" marL="0">
              <a:buNone/>
            </a:pPr>
            <a:r>
              <a:rPr lang="en-US" sz="3400" b="1" dirty="0">
                <a:solidFill>
                  <a:srgbClr val="6C4DE6"/>
                </a:solidFill>
                <a:latin typeface="Cambria" pitchFamily="34" charset="0"/>
                <a:ea typeface="Cambria" pitchFamily="34" charset="-122"/>
                <a:cs typeface="Cambria" pitchFamily="34" charset="-120"/>
              </a:rPr>
              <a:t>9.0 million</a:t>
            </a:r>
            <a:endParaRPr lang="en-US" sz="3400" dirty="0"/>
          </a:p>
        </p:txBody>
      </p:sp>
      <p:sp>
        <p:nvSpPr>
          <p:cNvPr id="14" name="Text 12"/>
          <p:cNvSpPr/>
          <p:nvPr/>
        </p:nvSpPr>
        <p:spPr>
          <a:xfrm>
            <a:off x="8321040" y="2926080"/>
            <a:ext cx="3044952" cy="1691640"/>
          </a:xfrm>
          <a:prstGeom prst="rect">
            <a:avLst/>
          </a:prstGeom>
          <a:noFill/>
          <a:ln/>
        </p:spPr>
        <p:txBody>
          <a:bodyPr wrap="square" lIns="0" tIns="0" rIns="0" bIns="0" rtlCol="0" anchor="t"/>
          <a:lstStyle/>
          <a:p>
            <a:pPr indent="0" marL="0">
              <a:lnSpc>
                <a:spcPts val="1700"/>
              </a:lnSpc>
              <a:buNone/>
            </a:pPr>
            <a:r>
              <a:rPr lang="en-US" sz="1200" dirty="0">
                <a:solidFill>
                  <a:srgbClr val="CFC9F2"/>
                </a:solidFill>
                <a:latin typeface="Calibri" pitchFamily="34" charset="0"/>
                <a:ea typeface="Calibri" pitchFamily="34" charset="-122"/>
                <a:cs typeface="Calibri" pitchFamily="34" charset="-120"/>
              </a:rPr>
              <a:t>Batched ML-KEM-768 encapsulations per second on a datacentre GPU, against roughly ninety thousand on one CPU core</a:t>
            </a:r>
            <a:endParaRPr lang="en-US" sz="1200" dirty="0"/>
          </a:p>
        </p:txBody>
      </p:sp>
      <p:sp>
        <p:nvSpPr>
          <p:cNvPr id="15" name="Text 13"/>
          <p:cNvSpPr/>
          <p:nvPr/>
        </p:nvSpPr>
        <p:spPr>
          <a:xfrm>
            <a:off x="8321040" y="4498848"/>
            <a:ext cx="3044952" cy="274320"/>
          </a:xfrm>
          <a:prstGeom prst="rect">
            <a:avLst/>
          </a:prstGeom>
          <a:noFill/>
          <a:ln/>
        </p:spPr>
        <p:txBody>
          <a:bodyPr wrap="square" lIns="0" tIns="0" rIns="0" bIns="0" rtlCol="0" anchor="ctr"/>
          <a:lstStyle/>
          <a:p>
            <a:pPr indent="0" marL="0">
              <a:buNone/>
            </a:pPr>
            <a:r>
              <a:rPr lang="en-US" sz="1050" i="1" dirty="0">
                <a:solidFill>
                  <a:srgbClr val="9A93C4"/>
                </a:solidFill>
                <a:latin typeface="Calibri" pitchFamily="34" charset="0"/>
                <a:ea typeface="Calibri" pitchFamily="34" charset="-122"/>
                <a:cs typeface="Calibri" pitchFamily="34" charset="-120"/>
              </a:rPr>
              <a:t>NVIDIA, cuPQC-PK</a:t>
            </a:r>
            <a:endParaRPr lang="en-US" sz="1050" dirty="0"/>
          </a:p>
        </p:txBody>
      </p:sp>
      <p:sp>
        <p:nvSpPr>
          <p:cNvPr id="16" name="Text 14"/>
          <p:cNvSpPr/>
          <p:nvPr/>
        </p:nvSpPr>
        <p:spPr>
          <a:xfrm>
            <a:off x="548640" y="5257800"/>
            <a:ext cx="11091672" cy="548640"/>
          </a:xfrm>
          <a:prstGeom prst="rect">
            <a:avLst/>
          </a:prstGeom>
          <a:noFill/>
          <a:ln/>
        </p:spPr>
        <p:txBody>
          <a:bodyPr wrap="square" lIns="0" tIns="0" rIns="0" bIns="0" rtlCol="0" anchor="ctr"/>
          <a:lstStyle/>
          <a:p>
            <a:pPr indent="0" marL="0">
              <a:lnSpc>
                <a:spcPts val="1700"/>
              </a:lnSpc>
              <a:buNone/>
            </a:pPr>
            <a:r>
              <a:rPr lang="en-US" sz="1200" dirty="0">
                <a:solidFill>
                  <a:srgbClr val="F2A93B"/>
                </a:solidFill>
                <a:latin typeface="Calibri" pitchFamily="34" charset="0"/>
                <a:ea typeface="Calibri" pitchFamily="34" charset="-122"/>
                <a:cs typeface="Calibri" pitchFamily="34" charset="-120"/>
              </a:rPr>
              <a:t>If a measured arm lands far from the matching anchor, the configuration is investigated before the result is written up. Anchors are not targets and are never quoted as our own findings.</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365760"/>
            <a:ext cx="11091672" cy="566928"/>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Companion demo</a:t>
            </a:r>
            <a:endParaRPr lang="en-US" sz="3100" dirty="0"/>
          </a:p>
        </p:txBody>
      </p:sp>
      <p:sp>
        <p:nvSpPr>
          <p:cNvPr id="3" name="Text 1"/>
          <p:cNvSpPr/>
          <p:nvPr/>
        </p:nvSpPr>
        <p:spPr>
          <a:xfrm>
            <a:off x="548640" y="932688"/>
            <a:ext cx="11091672" cy="310896"/>
          </a:xfrm>
          <a:prstGeom prst="rect">
            <a:avLst/>
          </a:prstGeom>
          <a:noFill/>
          <a:ln/>
        </p:spPr>
        <p:txBody>
          <a:bodyPr wrap="square" lIns="0" tIns="0" rIns="0" bIns="0" rtlCol="0" anchor="ctr"/>
          <a:lstStyle/>
          <a:p>
            <a:pPr indent="0" marL="0">
              <a:buNone/>
            </a:pPr>
            <a:r>
              <a:rPr lang="en-US" sz="1250" dirty="0">
                <a:solidFill>
                  <a:srgbClr val="9A93C4"/>
                </a:solidFill>
                <a:latin typeface="Calibri" pitchFamily="34" charset="0"/>
                <a:ea typeface="Calibri" pitchFamily="34" charset="-122"/>
                <a:cs typeface="Calibri" pitchFamily="34" charset="-120"/>
              </a:rPr>
              <a:t>A browser page that makes the work split visible and the cost model editable</a:t>
            </a:r>
            <a:endParaRPr lang="en-US" sz="1250" dirty="0"/>
          </a:p>
        </p:txBody>
      </p:sp>
      <p:sp>
        <p:nvSpPr>
          <p:cNvPr id="4" name="Shape 2"/>
          <p:cNvSpPr/>
          <p:nvPr/>
        </p:nvSpPr>
        <p:spPr>
          <a:xfrm>
            <a:off x="548640" y="1481328"/>
            <a:ext cx="11091672" cy="1097280"/>
          </a:xfrm>
          <a:prstGeom prst="roundRect">
            <a:avLst>
              <a:gd name="adj" fmla="val 5833"/>
            </a:avLst>
          </a:prstGeom>
          <a:solidFill>
            <a:srgbClr val="1E1A44"/>
          </a:solidFill>
          <a:ln w="12700">
            <a:solidFill>
              <a:srgbClr val="332C6B"/>
            </a:solidFill>
            <a:prstDash val="solid"/>
          </a:ln>
        </p:spPr>
      </p:sp>
      <p:sp>
        <p:nvSpPr>
          <p:cNvPr id="5" name="Shape 3"/>
          <p:cNvSpPr/>
          <p:nvPr/>
        </p:nvSpPr>
        <p:spPr>
          <a:xfrm>
            <a:off x="804672" y="1865376"/>
            <a:ext cx="329184" cy="329184"/>
          </a:xfrm>
          <a:prstGeom prst="roundRect">
            <a:avLst>
              <a:gd name="adj" fmla="val 16667"/>
            </a:avLst>
          </a:prstGeom>
          <a:solidFill>
            <a:srgbClr val="6C4DE6"/>
          </a:solidFill>
          <a:ln w="12700">
            <a:solidFill>
              <a:srgbClr val="6C4DE6"/>
            </a:solidFill>
            <a:prstDash val="solid"/>
          </a:ln>
        </p:spPr>
      </p:sp>
      <p:sp>
        <p:nvSpPr>
          <p:cNvPr id="6" name="Text 4"/>
          <p:cNvSpPr/>
          <p:nvPr/>
        </p:nvSpPr>
        <p:spPr>
          <a:xfrm>
            <a:off x="804672" y="1865376"/>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7" name="Text 5"/>
          <p:cNvSpPr/>
          <p:nvPr/>
        </p:nvSpPr>
        <p:spPr>
          <a:xfrm>
            <a:off x="1325880" y="1664208"/>
            <a:ext cx="3108960" cy="310896"/>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Shows the split</a:t>
            </a:r>
            <a:endParaRPr lang="en-US" sz="1500" dirty="0"/>
          </a:p>
        </p:txBody>
      </p:sp>
      <p:sp>
        <p:nvSpPr>
          <p:cNvPr id="8" name="Text 6"/>
          <p:cNvSpPr/>
          <p:nvPr/>
        </p:nvSpPr>
        <p:spPr>
          <a:xfrm>
            <a:off x="1325880" y="1984248"/>
            <a:ext cx="9966960" cy="502920"/>
          </a:xfrm>
          <a:prstGeom prst="rect">
            <a:avLst/>
          </a:prstGeom>
          <a:noFill/>
          <a:ln/>
        </p:spPr>
        <p:txBody>
          <a:bodyPr wrap="square" lIns="0" tIns="0" rIns="0" bIns="0" rtlCol="0" anchor="t"/>
          <a:lstStyle/>
          <a:p>
            <a:pPr indent="0" marL="0">
              <a:lnSpc>
                <a:spcPts val="1600"/>
              </a:lnSpc>
              <a:buNone/>
            </a:pPr>
            <a:r>
              <a:rPr lang="en-US" sz="1250" dirty="0">
                <a:solidFill>
                  <a:srgbClr val="CFC9F2"/>
                </a:solidFill>
                <a:latin typeface="Calibri" pitchFamily="34" charset="0"/>
                <a:ea typeface="Calibri" pitchFamily="34" charset="-122"/>
                <a:cs typeface="Calibri" pitchFamily="34" charset="-120"/>
              </a:rPr>
              <a:t>Steps through one server-side handshake and marks which engine performs each operation, for any of the five arms.</a:t>
            </a:r>
            <a:endParaRPr lang="en-US" sz="1250" dirty="0"/>
          </a:p>
        </p:txBody>
      </p:sp>
      <p:sp>
        <p:nvSpPr>
          <p:cNvPr id="9" name="Shape 7"/>
          <p:cNvSpPr/>
          <p:nvPr/>
        </p:nvSpPr>
        <p:spPr>
          <a:xfrm>
            <a:off x="548640" y="2688336"/>
            <a:ext cx="11091672" cy="1097280"/>
          </a:xfrm>
          <a:prstGeom prst="roundRect">
            <a:avLst>
              <a:gd name="adj" fmla="val 5833"/>
            </a:avLst>
          </a:prstGeom>
          <a:solidFill>
            <a:srgbClr val="1E1A44"/>
          </a:solidFill>
          <a:ln w="12700">
            <a:solidFill>
              <a:srgbClr val="332C6B"/>
            </a:solidFill>
            <a:prstDash val="solid"/>
          </a:ln>
        </p:spPr>
      </p:sp>
      <p:sp>
        <p:nvSpPr>
          <p:cNvPr id="10" name="Shape 8"/>
          <p:cNvSpPr/>
          <p:nvPr/>
        </p:nvSpPr>
        <p:spPr>
          <a:xfrm>
            <a:off x="804672" y="3072384"/>
            <a:ext cx="329184" cy="329184"/>
          </a:xfrm>
          <a:prstGeom prst="roundRect">
            <a:avLst>
              <a:gd name="adj" fmla="val 16667"/>
            </a:avLst>
          </a:prstGeom>
          <a:solidFill>
            <a:srgbClr val="6C4DE6"/>
          </a:solidFill>
          <a:ln w="12700">
            <a:solidFill>
              <a:srgbClr val="6C4DE6"/>
            </a:solidFill>
            <a:prstDash val="solid"/>
          </a:ln>
        </p:spPr>
      </p:sp>
      <p:sp>
        <p:nvSpPr>
          <p:cNvPr id="11" name="Text 9"/>
          <p:cNvSpPr/>
          <p:nvPr/>
        </p:nvSpPr>
        <p:spPr>
          <a:xfrm>
            <a:off x="804672" y="3072384"/>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2" name="Text 10"/>
          <p:cNvSpPr/>
          <p:nvPr/>
        </p:nvSpPr>
        <p:spPr>
          <a:xfrm>
            <a:off x="1325880" y="2871216"/>
            <a:ext cx="3108960" cy="310896"/>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Makes the model explicit</a:t>
            </a:r>
            <a:endParaRPr lang="en-US" sz="1500" dirty="0"/>
          </a:p>
        </p:txBody>
      </p:sp>
      <p:sp>
        <p:nvSpPr>
          <p:cNvPr id="13" name="Text 11"/>
          <p:cNvSpPr/>
          <p:nvPr/>
        </p:nvSpPr>
        <p:spPr>
          <a:xfrm>
            <a:off x="1325880" y="3191256"/>
            <a:ext cx="9966960" cy="502920"/>
          </a:xfrm>
          <a:prstGeom prst="rect">
            <a:avLst/>
          </a:prstGeom>
          <a:noFill/>
          <a:ln/>
        </p:spPr>
        <p:txBody>
          <a:bodyPr wrap="square" lIns="0" tIns="0" rIns="0" bIns="0" rtlCol="0" anchor="t"/>
          <a:lstStyle/>
          <a:p>
            <a:pPr indent="0" marL="0">
              <a:lnSpc>
                <a:spcPts val="1600"/>
              </a:lnSpc>
              <a:buNone/>
            </a:pPr>
            <a:r>
              <a:rPr lang="en-US" sz="1250" dirty="0">
                <a:solidFill>
                  <a:srgbClr val="CFC9F2"/>
                </a:solidFill>
                <a:latin typeface="Calibri" pitchFamily="34" charset="0"/>
                <a:ea typeface="Calibri" pitchFamily="34" charset="-122"/>
                <a:cs typeface="Calibri" pitchFamily="34" charset="-120"/>
              </a:rPr>
              <a:t>Every per-operation cost is an editable field. Handshake rate, cycles per handshake and latency recompute on each edit.</a:t>
            </a:r>
            <a:endParaRPr lang="en-US" sz="1250" dirty="0"/>
          </a:p>
        </p:txBody>
      </p:sp>
      <p:sp>
        <p:nvSpPr>
          <p:cNvPr id="14" name="Shape 12"/>
          <p:cNvSpPr/>
          <p:nvPr/>
        </p:nvSpPr>
        <p:spPr>
          <a:xfrm>
            <a:off x="548640" y="3895344"/>
            <a:ext cx="11091672" cy="1097280"/>
          </a:xfrm>
          <a:prstGeom prst="roundRect">
            <a:avLst>
              <a:gd name="adj" fmla="val 5833"/>
            </a:avLst>
          </a:prstGeom>
          <a:solidFill>
            <a:srgbClr val="1E1A44"/>
          </a:solidFill>
          <a:ln w="12700">
            <a:solidFill>
              <a:srgbClr val="332C6B"/>
            </a:solidFill>
            <a:prstDash val="solid"/>
          </a:ln>
        </p:spPr>
      </p:sp>
      <p:sp>
        <p:nvSpPr>
          <p:cNvPr id="15" name="Shape 13"/>
          <p:cNvSpPr/>
          <p:nvPr/>
        </p:nvSpPr>
        <p:spPr>
          <a:xfrm>
            <a:off x="804672" y="4279392"/>
            <a:ext cx="329184" cy="329184"/>
          </a:xfrm>
          <a:prstGeom prst="roundRect">
            <a:avLst>
              <a:gd name="adj" fmla="val 16667"/>
            </a:avLst>
          </a:prstGeom>
          <a:solidFill>
            <a:srgbClr val="6C4DE6"/>
          </a:solidFill>
          <a:ln w="12700">
            <a:solidFill>
              <a:srgbClr val="6C4DE6"/>
            </a:solidFill>
            <a:prstDash val="solid"/>
          </a:ln>
        </p:spPr>
      </p:sp>
      <p:sp>
        <p:nvSpPr>
          <p:cNvPr id="16" name="Text 14"/>
          <p:cNvSpPr/>
          <p:nvPr/>
        </p:nvSpPr>
        <p:spPr>
          <a:xfrm>
            <a:off x="804672" y="4279392"/>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17" name="Text 15"/>
          <p:cNvSpPr/>
          <p:nvPr/>
        </p:nvSpPr>
        <p:spPr>
          <a:xfrm>
            <a:off x="1325880" y="4078224"/>
            <a:ext cx="3108960" cy="310896"/>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Separates core from device time</a:t>
            </a:r>
            <a:endParaRPr lang="en-US" sz="1500" dirty="0"/>
          </a:p>
        </p:txBody>
      </p:sp>
      <p:sp>
        <p:nvSpPr>
          <p:cNvPr id="18" name="Text 16"/>
          <p:cNvSpPr/>
          <p:nvPr/>
        </p:nvSpPr>
        <p:spPr>
          <a:xfrm>
            <a:off x="1325880" y="4398264"/>
            <a:ext cx="9966960" cy="502920"/>
          </a:xfrm>
          <a:prstGeom prst="rect">
            <a:avLst/>
          </a:prstGeom>
          <a:noFill/>
          <a:ln/>
        </p:spPr>
        <p:txBody>
          <a:bodyPr wrap="square" lIns="0" tIns="0" rIns="0" bIns="0" rtlCol="0" anchor="t"/>
          <a:lstStyle/>
          <a:p>
            <a:pPr indent="0" marL="0">
              <a:lnSpc>
                <a:spcPts val="1600"/>
              </a:lnSpc>
              <a:buNone/>
            </a:pPr>
            <a:r>
              <a:rPr lang="en-US" sz="1250" dirty="0">
                <a:solidFill>
                  <a:srgbClr val="CFC9F2"/>
                </a:solidFill>
                <a:latin typeface="Calibri" pitchFamily="34" charset="0"/>
                <a:ea typeface="Calibri" pitchFamily="34" charset="-122"/>
                <a:cs typeface="Calibri" pitchFamily="34" charset="-120"/>
              </a:rPr>
              <a:t>Offloaded work is shown as device time, so the accelerator gain is visible as reclaimed core time rather than as magic.</a:t>
            </a:r>
            <a:endParaRPr lang="en-US" sz="1250" dirty="0"/>
          </a:p>
        </p:txBody>
      </p:sp>
      <p:sp>
        <p:nvSpPr>
          <p:cNvPr id="19" name="Shape 17"/>
          <p:cNvSpPr/>
          <p:nvPr/>
        </p:nvSpPr>
        <p:spPr>
          <a:xfrm>
            <a:off x="548640" y="5102352"/>
            <a:ext cx="11091672" cy="1097280"/>
          </a:xfrm>
          <a:prstGeom prst="roundRect">
            <a:avLst>
              <a:gd name="adj" fmla="val 5833"/>
            </a:avLst>
          </a:prstGeom>
          <a:solidFill>
            <a:srgbClr val="1E1A44"/>
          </a:solidFill>
          <a:ln w="12700">
            <a:solidFill>
              <a:srgbClr val="332C6B"/>
            </a:solidFill>
            <a:prstDash val="solid"/>
          </a:ln>
        </p:spPr>
      </p:sp>
      <p:sp>
        <p:nvSpPr>
          <p:cNvPr id="20" name="Shape 18"/>
          <p:cNvSpPr/>
          <p:nvPr/>
        </p:nvSpPr>
        <p:spPr>
          <a:xfrm>
            <a:off x="804672" y="5486400"/>
            <a:ext cx="329184" cy="329184"/>
          </a:xfrm>
          <a:prstGeom prst="roundRect">
            <a:avLst>
              <a:gd name="adj" fmla="val 16667"/>
            </a:avLst>
          </a:prstGeom>
          <a:solidFill>
            <a:srgbClr val="6C4DE6"/>
          </a:solidFill>
          <a:ln w="12700">
            <a:solidFill>
              <a:srgbClr val="6C4DE6"/>
            </a:solidFill>
            <a:prstDash val="solid"/>
          </a:ln>
        </p:spPr>
      </p:sp>
      <p:sp>
        <p:nvSpPr>
          <p:cNvPr id="21" name="Text 19"/>
          <p:cNvSpPr/>
          <p:nvPr/>
        </p:nvSpPr>
        <p:spPr>
          <a:xfrm>
            <a:off x="804672" y="5486400"/>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4</a:t>
            </a:r>
            <a:endParaRPr lang="en-US" sz="1250" dirty="0"/>
          </a:p>
        </p:txBody>
      </p:sp>
      <p:sp>
        <p:nvSpPr>
          <p:cNvPr id="22" name="Text 20"/>
          <p:cNvSpPr/>
          <p:nvPr/>
        </p:nvSpPr>
        <p:spPr>
          <a:xfrm>
            <a:off x="1325880" y="5285232"/>
            <a:ext cx="3108960" cy="310896"/>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Frames the GPU trade</a:t>
            </a:r>
            <a:endParaRPr lang="en-US" sz="1500" dirty="0"/>
          </a:p>
        </p:txBody>
      </p:sp>
      <p:sp>
        <p:nvSpPr>
          <p:cNvPr id="23" name="Text 21"/>
          <p:cNvSpPr/>
          <p:nvPr/>
        </p:nvSpPr>
        <p:spPr>
          <a:xfrm>
            <a:off x="1325880" y="5605272"/>
            <a:ext cx="9966960" cy="502920"/>
          </a:xfrm>
          <a:prstGeom prst="rect">
            <a:avLst/>
          </a:prstGeom>
          <a:noFill/>
          <a:ln/>
        </p:spPr>
        <p:txBody>
          <a:bodyPr wrap="square" lIns="0" tIns="0" rIns="0" bIns="0" rtlCol="0" anchor="t"/>
          <a:lstStyle/>
          <a:p>
            <a:pPr indent="0" marL="0">
              <a:lnSpc>
                <a:spcPts val="1600"/>
              </a:lnSpc>
              <a:buNone/>
            </a:pPr>
            <a:r>
              <a:rPr lang="en-US" sz="1250" dirty="0">
                <a:solidFill>
                  <a:srgbClr val="CFC9F2"/>
                </a:solidFill>
                <a:latin typeface="Calibri" pitchFamily="34" charset="0"/>
                <a:ea typeface="Calibri" pitchFamily="34" charset="-122"/>
                <a:cs typeface="Calibri" pitchFamily="34" charset="-120"/>
              </a:rPr>
              <a:t>Batch fill wait is a first-class input, so the latency cost of batching appears next to the throughput gain.</a:t>
            </a:r>
            <a:endParaRPr lang="en-US" sz="1250" dirty="0"/>
          </a:p>
        </p:txBody>
      </p:sp>
      <p:sp>
        <p:nvSpPr>
          <p:cNvPr id="24" name="Text 22"/>
          <p:cNvSpPr/>
          <p:nvPr/>
        </p:nvSpPr>
        <p:spPr>
          <a:xfrm>
            <a:off x="548640" y="6355080"/>
            <a:ext cx="11091672" cy="310896"/>
          </a:xfrm>
          <a:prstGeom prst="rect">
            <a:avLst/>
          </a:prstGeom>
          <a:noFill/>
          <a:ln/>
        </p:spPr>
        <p:txBody>
          <a:bodyPr wrap="square" lIns="0" tIns="0" rIns="0" bIns="0" rtlCol="0" anchor="ctr"/>
          <a:lstStyle/>
          <a:p>
            <a:pPr indent="0" marL="0">
              <a:buNone/>
            </a:pPr>
            <a:r>
              <a:rPr lang="en-US" sz="1150" i="1" dirty="0">
                <a:solidFill>
                  <a:srgbClr val="F2A93B"/>
                </a:solidFill>
                <a:latin typeface="Calibri" pitchFamily="34" charset="0"/>
                <a:ea typeface="Calibri" pitchFamily="34" charset="-122"/>
                <a:cs typeface="Calibri" pitchFamily="34" charset="-120"/>
              </a:rPr>
              <a:t>The demo ships with placeholder costs and says so on screen. Its purpose is to hold measured values once phase P1 produces them, so it MUST NOT be presented as a source of results.</a:t>
            </a:r>
            <a:endParaRPr lang="en-US" sz="11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365760"/>
            <a:ext cx="11091672" cy="566928"/>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Demo, visual design</a:t>
            </a:r>
            <a:endParaRPr lang="en-US" sz="3100" dirty="0"/>
          </a:p>
        </p:txBody>
      </p:sp>
      <p:sp>
        <p:nvSpPr>
          <p:cNvPr id="3" name="Text 1"/>
          <p:cNvSpPr/>
          <p:nvPr/>
        </p:nvSpPr>
        <p:spPr>
          <a:xfrm>
            <a:off x="548640" y="932688"/>
            <a:ext cx="11091672" cy="310896"/>
          </a:xfrm>
          <a:prstGeom prst="rect">
            <a:avLst/>
          </a:prstGeom>
          <a:noFill/>
          <a:ln/>
        </p:spPr>
        <p:txBody>
          <a:bodyPr wrap="square" lIns="0" tIns="0" rIns="0" bIns="0" rtlCol="0" anchor="ctr"/>
          <a:lstStyle/>
          <a:p>
            <a:pPr indent="0" marL="0">
              <a:buNone/>
            </a:pPr>
            <a:r>
              <a:rPr lang="en-US" sz="1250" dirty="0">
                <a:solidFill>
                  <a:srgbClr val="9A93C4"/>
                </a:solidFill>
                <a:latin typeface="Calibri" pitchFamily="34" charset="0"/>
                <a:ea typeface="Calibri" pitchFamily="34" charset="-122"/>
                <a:cs typeface="Calibri" pitchFamily="34" charset="-120"/>
              </a:rPr>
              <a:t>Dark instrumentation surface, hairline rules, gradient reserved for data</a:t>
            </a:r>
            <a:endParaRPr lang="en-US" sz="1250" dirty="0"/>
          </a:p>
        </p:txBody>
      </p:sp>
      <p:pic>
        <p:nvPicPr>
          <p:cNvPr id="4" name="Image 0" descr="/home/claude/gen/dash2-1.jpg">    </p:cNvPr>
          <p:cNvPicPr>
            <a:picLocks noChangeAspect="1"/>
          </p:cNvPicPr>
          <p:nvPr/>
        </p:nvPicPr>
        <p:blipFill>
          <a:blip r:embed="rId1"/>
          <a:stretch>
            <a:fillRect/>
          </a:stretch>
        </p:blipFill>
        <p:spPr>
          <a:xfrm>
            <a:off x="457200" y="1325880"/>
            <a:ext cx="8229600" cy="4626864"/>
          </a:xfrm>
          <a:prstGeom prst="rect">
            <a:avLst/>
          </a:prstGeom>
        </p:spPr>
      </p:pic>
      <p:sp>
        <p:nvSpPr>
          <p:cNvPr id="5" name="Shape 2"/>
          <p:cNvSpPr/>
          <p:nvPr/>
        </p:nvSpPr>
        <p:spPr>
          <a:xfrm>
            <a:off x="8915400" y="1325880"/>
            <a:ext cx="2816352" cy="4626864"/>
          </a:xfrm>
          <a:prstGeom prst="roundRect">
            <a:avLst>
              <a:gd name="adj" fmla="val 2273"/>
            </a:avLst>
          </a:prstGeom>
          <a:solidFill>
            <a:srgbClr val="1E1A44"/>
          </a:solidFill>
          <a:ln w="12700">
            <a:solidFill>
              <a:srgbClr val="332C6B"/>
            </a:solidFill>
            <a:prstDash val="solid"/>
          </a:ln>
        </p:spPr>
      </p:sp>
      <p:sp>
        <p:nvSpPr>
          <p:cNvPr id="6" name="Text 3"/>
          <p:cNvSpPr/>
          <p:nvPr/>
        </p:nvSpPr>
        <p:spPr>
          <a:xfrm>
            <a:off x="9162288" y="1572768"/>
            <a:ext cx="2322576" cy="274320"/>
          </a:xfrm>
          <a:prstGeom prst="rect">
            <a:avLst/>
          </a:prstGeom>
          <a:noFill/>
          <a:ln/>
        </p:spPr>
        <p:txBody>
          <a:bodyPr wrap="square" lIns="0" tIns="0" rIns="0" bIns="0" rtlCol="0" anchor="ctr"/>
          <a:lstStyle/>
          <a:p>
            <a:pPr indent="0" marL="0">
              <a:buNone/>
            </a:pPr>
            <a:r>
              <a:rPr lang="en-US" sz="1450" b="1" dirty="0">
                <a:solidFill>
                  <a:srgbClr val="6C4DE6"/>
                </a:solidFill>
                <a:latin typeface="Calibri" pitchFamily="34" charset="0"/>
                <a:ea typeface="Calibri" pitchFamily="34" charset="-122"/>
                <a:cs typeface="Calibri" pitchFamily="34" charset="-120"/>
              </a:rPr>
              <a:t>Design rules</a:t>
            </a:r>
            <a:endParaRPr lang="en-US" sz="1450" dirty="0"/>
          </a:p>
        </p:txBody>
      </p:sp>
      <p:sp>
        <p:nvSpPr>
          <p:cNvPr id="7" name="Text 4"/>
          <p:cNvSpPr/>
          <p:nvPr/>
        </p:nvSpPr>
        <p:spPr>
          <a:xfrm>
            <a:off x="9162288" y="1956816"/>
            <a:ext cx="2322576" cy="3794760"/>
          </a:xfrm>
          <a:prstGeom prst="rect">
            <a:avLst/>
          </a:prstGeom>
          <a:noFill/>
          <a:ln/>
        </p:spPr>
        <p:txBody>
          <a:bodyPr wrap="square" lIns="0" tIns="0" rIns="0" bIns="0" rtlCol="0" anchor="t"/>
          <a:lstStyle/>
          <a:p>
            <a:pPr marL="342900" indent="-342900">
              <a:spcAft>
                <a:spcPts val="900"/>
              </a:spcAft>
              <a:buSzPct val="100000"/>
              <a:buChar char="•"/>
            </a:pPr>
            <a:r>
              <a:rPr lang="en-US" sz="1100" dirty="0">
                <a:solidFill>
                  <a:srgbClr val="CFC9F2"/>
                </a:solidFill>
                <a:latin typeface="Calibri" pitchFamily="34" charset="0"/>
                <a:ea typeface="Calibri" pitchFamily="34" charset="-122"/>
                <a:cs typeface="Calibri" pitchFamily="34" charset="-120"/>
              </a:rPr>
              <a:t>Square corners and hairline rules, no card shadows</a:t>
            </a:r>
            <a:endParaRPr lang="en-US" sz="1100" dirty="0"/>
          </a:p>
          <a:p>
            <a:pPr marL="342900" indent="-342900">
              <a:spcAft>
                <a:spcPts val="900"/>
              </a:spcAft>
              <a:buSzPct val="100000"/>
              <a:buChar char="•"/>
            </a:pPr>
            <a:r>
              <a:rPr lang="en-US" sz="1100" dirty="0">
                <a:solidFill>
                  <a:srgbClr val="CFC9F2"/>
                </a:solidFill>
                <a:latin typeface="Calibri" pitchFamily="34" charset="0"/>
                <a:ea typeface="Calibri" pitchFamily="34" charset="-122"/>
                <a:cs typeface="Calibri" pitchFamily="34" charset="-120"/>
              </a:rPr>
              <a:t>Gradient carries data only, never decoration</a:t>
            </a:r>
            <a:endParaRPr lang="en-US" sz="1100" dirty="0"/>
          </a:p>
          <a:p>
            <a:pPr marL="342900" indent="-342900">
              <a:spcAft>
                <a:spcPts val="900"/>
              </a:spcAft>
              <a:buSzPct val="100000"/>
              <a:buChar char="•"/>
            </a:pPr>
            <a:r>
              <a:rPr lang="en-US" sz="1100" dirty="0">
                <a:solidFill>
                  <a:srgbClr val="CFC9F2"/>
                </a:solidFill>
                <a:latin typeface="Calibri" pitchFamily="34" charset="0"/>
                <a:ea typeface="Calibri" pitchFamily="34" charset="-122"/>
                <a:cs typeface="Calibri" pitchFamily="34" charset="-120"/>
              </a:rPr>
              <a:t>One numeral per metric panel, unit set beside it</a:t>
            </a:r>
            <a:endParaRPr lang="en-US" sz="1100" dirty="0"/>
          </a:p>
          <a:p>
            <a:pPr marL="342900" indent="-342900">
              <a:spcAft>
                <a:spcPts val="900"/>
              </a:spcAft>
              <a:buSzPct val="100000"/>
              <a:buChar char="•"/>
            </a:pPr>
            <a:r>
              <a:rPr lang="en-US" sz="1100" dirty="0">
                <a:solidFill>
                  <a:srgbClr val="CFC9F2"/>
                </a:solidFill>
                <a:latin typeface="Calibri" pitchFamily="34" charset="0"/>
                <a:ea typeface="Calibri" pitchFamily="34" charset="-122"/>
                <a:cs typeface="Calibri" pitchFamily="34" charset="-120"/>
              </a:rPr>
              <a:t>Sequence view reads top to bottom, one row per step</a:t>
            </a:r>
            <a:endParaRPr lang="en-US" sz="1100" dirty="0"/>
          </a:p>
          <a:p>
            <a:pPr marL="342900" indent="-342900">
              <a:spcAft>
                <a:spcPts val="900"/>
              </a:spcAft>
              <a:buSzPct val="100000"/>
              <a:buChar char="•"/>
            </a:pPr>
            <a:r>
              <a:rPr lang="en-US" sz="1100" dirty="0">
                <a:solidFill>
                  <a:srgbClr val="CFC9F2"/>
                </a:solidFill>
                <a:latin typeface="Calibri" pitchFamily="34" charset="0"/>
                <a:ea typeface="Calibri" pitchFamily="34" charset="-122"/>
                <a:cs typeface="Calibri" pitchFamily="34" charset="-120"/>
              </a:rPr>
              <a:t>Colour is always paired with a shape so it is never the only cue</a:t>
            </a:r>
            <a:endParaRPr lang="en-US" sz="1100" dirty="0"/>
          </a:p>
          <a:p>
            <a:pPr marL="342900" indent="-342900">
              <a:spcAft>
                <a:spcPts val="900"/>
              </a:spcAft>
              <a:buSzPct val="100000"/>
              <a:buChar char="•"/>
            </a:pPr>
            <a:r>
              <a:rPr lang="en-US" sz="1100" dirty="0">
                <a:solidFill>
                  <a:srgbClr val="CFC9F2"/>
                </a:solidFill>
                <a:latin typeface="Calibri" pitchFamily="34" charset="0"/>
                <a:ea typeface="Calibri" pitchFamily="34" charset="-122"/>
                <a:cs typeface="Calibri" pitchFamily="34" charset="-120"/>
              </a:rPr>
              <a:t>Monospace for every figure so columns align</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365760"/>
            <a:ext cx="11091672" cy="566928"/>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Demo, layout and accessibility</a:t>
            </a:r>
            <a:endParaRPr lang="en-US" sz="3100" dirty="0"/>
          </a:p>
        </p:txBody>
      </p:sp>
      <p:sp>
        <p:nvSpPr>
          <p:cNvPr id="3" name="Text 1"/>
          <p:cNvSpPr/>
          <p:nvPr/>
        </p:nvSpPr>
        <p:spPr>
          <a:xfrm>
            <a:off x="548640" y="932688"/>
            <a:ext cx="11091672" cy="310896"/>
          </a:xfrm>
          <a:prstGeom prst="rect">
            <a:avLst/>
          </a:prstGeom>
          <a:noFill/>
          <a:ln/>
        </p:spPr>
        <p:txBody>
          <a:bodyPr wrap="square" lIns="0" tIns="0" rIns="0" bIns="0" rtlCol="0" anchor="ctr"/>
          <a:lstStyle/>
          <a:p>
            <a:pPr indent="0" marL="0">
              <a:buNone/>
            </a:pPr>
            <a:r>
              <a:rPr lang="en-US" sz="1250" dirty="0">
                <a:solidFill>
                  <a:srgbClr val="9A93C4"/>
                </a:solidFill>
                <a:latin typeface="Calibri" pitchFamily="34" charset="0"/>
                <a:ea typeface="Calibri" pitchFamily="34" charset="-122"/>
                <a:cs typeface="Calibri" pitchFamily="34" charset="-120"/>
              </a:rPr>
              <a:t>Conformance target is WCAG 2.2 level AA</a:t>
            </a:r>
            <a:endParaRPr lang="en-US" sz="1250" dirty="0"/>
          </a:p>
        </p:txBody>
      </p:sp>
      <p:sp>
        <p:nvSpPr>
          <p:cNvPr id="4" name="Shape 2"/>
          <p:cNvSpPr/>
          <p:nvPr/>
        </p:nvSpPr>
        <p:spPr>
          <a:xfrm>
            <a:off x="548640" y="1371600"/>
            <a:ext cx="6720840" cy="4526280"/>
          </a:xfrm>
          <a:prstGeom prst="rect">
            <a:avLst/>
          </a:prstGeom>
          <a:solidFill>
            <a:srgbClr val="1E1A44"/>
          </a:solidFill>
          <a:ln w="12700">
            <a:solidFill>
              <a:srgbClr val="332C6B"/>
            </a:solidFill>
            <a:prstDash val="solid"/>
          </a:ln>
        </p:spPr>
      </p:sp>
      <p:sp>
        <p:nvSpPr>
          <p:cNvPr id="5" name="Shape 3"/>
          <p:cNvSpPr/>
          <p:nvPr/>
        </p:nvSpPr>
        <p:spPr>
          <a:xfrm>
            <a:off x="713232" y="1517904"/>
            <a:ext cx="6400800" cy="475488"/>
          </a:xfrm>
          <a:prstGeom prst="rect">
            <a:avLst/>
          </a:prstGeom>
          <a:solidFill>
            <a:srgbClr val="241F52"/>
          </a:solidFill>
          <a:ln w="12700">
            <a:solidFill>
              <a:srgbClr val="6C4DE6"/>
            </a:solidFill>
            <a:prstDash val="solid"/>
          </a:ln>
        </p:spPr>
      </p:sp>
      <p:sp>
        <p:nvSpPr>
          <p:cNvPr id="6" name="Text 4"/>
          <p:cNvSpPr/>
          <p:nvPr/>
        </p:nvSpPr>
        <p:spPr>
          <a:xfrm>
            <a:off x="841248" y="1609344"/>
            <a:ext cx="6144768" cy="237744"/>
          </a:xfrm>
          <a:prstGeom prst="rect">
            <a:avLst/>
          </a:prstGeom>
          <a:noFill/>
          <a:ln/>
        </p:spPr>
        <p:txBody>
          <a:bodyPr wrap="square" lIns="0" tIns="0" rIns="0" bIns="0" rtlCol="0" anchor="ctr"/>
          <a:lstStyle/>
          <a:p>
            <a:pPr indent="0" marL="0">
              <a:buNone/>
            </a:pPr>
            <a:r>
              <a:rPr lang="en-US" sz="1150" b="1" dirty="0">
                <a:solidFill>
                  <a:srgbClr val="FFFFFF"/>
                </a:solidFill>
                <a:latin typeface="Calibri" pitchFamily="34" charset="0"/>
                <a:ea typeface="Calibri" pitchFamily="34" charset="-122"/>
                <a:cs typeface="Calibri" pitchFamily="34" charset="-120"/>
              </a:rPr>
              <a:t>Configuration tabs, A1 to D1</a:t>
            </a:r>
            <a:endParaRPr lang="en-US" sz="1150" dirty="0"/>
          </a:p>
        </p:txBody>
      </p:sp>
      <p:sp>
        <p:nvSpPr>
          <p:cNvPr id="7" name="Text 5"/>
          <p:cNvSpPr/>
          <p:nvPr/>
        </p:nvSpPr>
        <p:spPr>
          <a:xfrm>
            <a:off x="841248" y="1847088"/>
            <a:ext cx="6144768" cy="36576"/>
          </a:xfrm>
          <a:prstGeom prst="rect">
            <a:avLst/>
          </a:prstGeom>
          <a:noFill/>
          <a:ln/>
        </p:spPr>
        <p:txBody>
          <a:bodyPr wrap="square" lIns="0" tIns="0" rIns="0" bIns="0" rtlCol="0" anchor="t"/>
          <a:lstStyle/>
          <a:p>
            <a:pPr indent="0" marL="0">
              <a:lnSpc>
                <a:spcPts val="1200"/>
              </a:lnSpc>
              <a:buNone/>
            </a:pPr>
            <a:r>
              <a:rPr lang="en-US" sz="950" dirty="0">
                <a:solidFill>
                  <a:srgbClr val="9A93C4"/>
                </a:solidFill>
                <a:latin typeface="Calibri" pitchFamily="34" charset="0"/>
                <a:ea typeface="Calibri" pitchFamily="34" charset="-122"/>
                <a:cs typeface="Calibri" pitchFamily="34" charset="-120"/>
              </a:rPr>
              <a:t>Single tablist, arrow-key traversal, one arm selected at a time</a:t>
            </a:r>
            <a:endParaRPr lang="en-US" sz="950" dirty="0"/>
          </a:p>
        </p:txBody>
      </p:sp>
      <p:sp>
        <p:nvSpPr>
          <p:cNvPr id="8" name="Shape 6"/>
          <p:cNvSpPr/>
          <p:nvPr/>
        </p:nvSpPr>
        <p:spPr>
          <a:xfrm>
            <a:off x="713232" y="2084832"/>
            <a:ext cx="3108960" cy="475488"/>
          </a:xfrm>
          <a:prstGeom prst="rect">
            <a:avLst/>
          </a:prstGeom>
          <a:solidFill>
            <a:srgbClr val="241F52"/>
          </a:solidFill>
          <a:ln w="12700">
            <a:solidFill>
              <a:srgbClr val="6C4DE6"/>
            </a:solidFill>
            <a:prstDash val="solid"/>
          </a:ln>
        </p:spPr>
      </p:sp>
      <p:sp>
        <p:nvSpPr>
          <p:cNvPr id="9" name="Text 7"/>
          <p:cNvSpPr/>
          <p:nvPr/>
        </p:nvSpPr>
        <p:spPr>
          <a:xfrm>
            <a:off x="841248" y="2176272"/>
            <a:ext cx="2852928" cy="237744"/>
          </a:xfrm>
          <a:prstGeom prst="rect">
            <a:avLst/>
          </a:prstGeom>
          <a:noFill/>
          <a:ln/>
        </p:spPr>
        <p:txBody>
          <a:bodyPr wrap="square" lIns="0" tIns="0" rIns="0" bIns="0" rtlCol="0" anchor="ctr"/>
          <a:lstStyle/>
          <a:p>
            <a:pPr indent="0" marL="0">
              <a:buNone/>
            </a:pPr>
            <a:r>
              <a:rPr lang="en-US" sz="1150" b="1" dirty="0">
                <a:solidFill>
                  <a:srgbClr val="FFFFFF"/>
                </a:solidFill>
                <a:latin typeface="Calibri" pitchFamily="34" charset="0"/>
                <a:ea typeface="Calibri" pitchFamily="34" charset="-122"/>
                <a:cs typeface="Calibri" pitchFamily="34" charset="-120"/>
              </a:rPr>
              <a:t>Playback: play, step, reset</a:t>
            </a:r>
            <a:endParaRPr lang="en-US" sz="1150" dirty="0"/>
          </a:p>
        </p:txBody>
      </p:sp>
      <p:sp>
        <p:nvSpPr>
          <p:cNvPr id="10" name="Text 8"/>
          <p:cNvSpPr/>
          <p:nvPr/>
        </p:nvSpPr>
        <p:spPr>
          <a:xfrm>
            <a:off x="841248" y="2414016"/>
            <a:ext cx="2852928" cy="36576"/>
          </a:xfrm>
          <a:prstGeom prst="rect">
            <a:avLst/>
          </a:prstGeom>
          <a:noFill/>
          <a:ln/>
        </p:spPr>
        <p:txBody>
          <a:bodyPr wrap="square" lIns="0" tIns="0" rIns="0" bIns="0" rtlCol="0" anchor="t"/>
          <a:lstStyle/>
          <a:p>
            <a:pPr indent="0" marL="0">
              <a:lnSpc>
                <a:spcPts val="1200"/>
              </a:lnSpc>
              <a:buNone/>
            </a:pPr>
            <a:r>
              <a:rPr lang="en-US" sz="950" dirty="0">
                <a:solidFill>
                  <a:srgbClr val="9A93C4"/>
                </a:solidFill>
                <a:latin typeface="Calibri" pitchFamily="34" charset="0"/>
                <a:ea typeface="Calibri" pitchFamily="34" charset="-122"/>
                <a:cs typeface="Calibri" pitchFamily="34" charset="-120"/>
              </a:rPr>
              <a:t>Motion is pausable and steppable</a:t>
            </a:r>
            <a:endParaRPr lang="en-US" sz="950" dirty="0"/>
          </a:p>
        </p:txBody>
      </p:sp>
      <p:sp>
        <p:nvSpPr>
          <p:cNvPr id="11" name="Shape 9"/>
          <p:cNvSpPr/>
          <p:nvPr/>
        </p:nvSpPr>
        <p:spPr>
          <a:xfrm>
            <a:off x="4005072" y="2084832"/>
            <a:ext cx="3108960" cy="475488"/>
          </a:xfrm>
          <a:prstGeom prst="rect">
            <a:avLst/>
          </a:prstGeom>
          <a:solidFill>
            <a:srgbClr val="241F52"/>
          </a:solidFill>
          <a:ln w="12700">
            <a:solidFill>
              <a:srgbClr val="6C4DE6"/>
            </a:solidFill>
            <a:prstDash val="solid"/>
          </a:ln>
        </p:spPr>
      </p:sp>
      <p:sp>
        <p:nvSpPr>
          <p:cNvPr id="12" name="Text 10"/>
          <p:cNvSpPr/>
          <p:nvPr/>
        </p:nvSpPr>
        <p:spPr>
          <a:xfrm>
            <a:off x="4133088" y="2176272"/>
            <a:ext cx="2852928" cy="237744"/>
          </a:xfrm>
          <a:prstGeom prst="rect">
            <a:avLst/>
          </a:prstGeom>
          <a:noFill/>
          <a:ln/>
        </p:spPr>
        <p:txBody>
          <a:bodyPr wrap="square" lIns="0" tIns="0" rIns="0" bIns="0" rtlCol="0" anchor="ctr"/>
          <a:lstStyle/>
          <a:p>
            <a:pPr indent="0" marL="0">
              <a:buNone/>
            </a:pPr>
            <a:r>
              <a:rPr lang="en-US" sz="1150" b="1" dirty="0">
                <a:solidFill>
                  <a:srgbClr val="FFFFFF"/>
                </a:solidFill>
                <a:latin typeface="Calibri" pitchFamily="34" charset="0"/>
                <a:ea typeface="Calibri" pitchFamily="34" charset="-122"/>
                <a:cs typeface="Calibri" pitchFamily="34" charset="-120"/>
              </a:rPr>
              <a:t>Speed control</a:t>
            </a:r>
            <a:endParaRPr lang="en-US" sz="1150" dirty="0"/>
          </a:p>
        </p:txBody>
      </p:sp>
      <p:sp>
        <p:nvSpPr>
          <p:cNvPr id="13" name="Text 11"/>
          <p:cNvSpPr/>
          <p:nvPr/>
        </p:nvSpPr>
        <p:spPr>
          <a:xfrm>
            <a:off x="4133088" y="2414016"/>
            <a:ext cx="2852928" cy="36576"/>
          </a:xfrm>
          <a:prstGeom prst="rect">
            <a:avLst/>
          </a:prstGeom>
          <a:noFill/>
          <a:ln/>
        </p:spPr>
        <p:txBody>
          <a:bodyPr wrap="square" lIns="0" tIns="0" rIns="0" bIns="0" rtlCol="0" anchor="t"/>
          <a:lstStyle/>
          <a:p>
            <a:pPr indent="0" marL="0">
              <a:lnSpc>
                <a:spcPts val="1200"/>
              </a:lnSpc>
              <a:buNone/>
            </a:pPr>
            <a:r>
              <a:rPr lang="en-US" sz="950" dirty="0">
                <a:solidFill>
                  <a:srgbClr val="9A93C4"/>
                </a:solidFill>
                <a:latin typeface="Calibri" pitchFamily="34" charset="0"/>
                <a:ea typeface="Calibri" pitchFamily="34" charset="-122"/>
                <a:cs typeface="Calibri" pitchFamily="34" charset="-120"/>
              </a:rPr>
              <a:t>Labelled range input, value echoed as text</a:t>
            </a:r>
            <a:endParaRPr lang="en-US" sz="950" dirty="0"/>
          </a:p>
        </p:txBody>
      </p:sp>
      <p:sp>
        <p:nvSpPr>
          <p:cNvPr id="14" name="Shape 12"/>
          <p:cNvSpPr/>
          <p:nvPr/>
        </p:nvSpPr>
        <p:spPr>
          <a:xfrm>
            <a:off x="713232" y="2651760"/>
            <a:ext cx="3931920" cy="2103120"/>
          </a:xfrm>
          <a:prstGeom prst="rect">
            <a:avLst/>
          </a:prstGeom>
          <a:solidFill>
            <a:srgbClr val="241F52"/>
          </a:solidFill>
          <a:ln w="12700">
            <a:solidFill>
              <a:srgbClr val="6C4DE6"/>
            </a:solidFill>
            <a:prstDash val="solid"/>
          </a:ln>
        </p:spPr>
      </p:sp>
      <p:sp>
        <p:nvSpPr>
          <p:cNvPr id="15" name="Text 13"/>
          <p:cNvSpPr/>
          <p:nvPr/>
        </p:nvSpPr>
        <p:spPr>
          <a:xfrm>
            <a:off x="841248" y="2743200"/>
            <a:ext cx="3675888" cy="237744"/>
          </a:xfrm>
          <a:prstGeom prst="rect">
            <a:avLst/>
          </a:prstGeom>
          <a:noFill/>
          <a:ln/>
        </p:spPr>
        <p:txBody>
          <a:bodyPr wrap="square" lIns="0" tIns="0" rIns="0" bIns="0" rtlCol="0" anchor="ctr"/>
          <a:lstStyle/>
          <a:p>
            <a:pPr indent="0" marL="0">
              <a:buNone/>
            </a:pPr>
            <a:r>
              <a:rPr lang="en-US" sz="1150" b="1" dirty="0">
                <a:solidFill>
                  <a:srgbClr val="FFFFFF"/>
                </a:solidFill>
                <a:latin typeface="Calibri" pitchFamily="34" charset="0"/>
                <a:ea typeface="Calibri" pitchFamily="34" charset="-122"/>
                <a:cs typeface="Calibri" pitchFamily="34" charset="-120"/>
              </a:rPr>
              <a:t>Handshake sequence view</a:t>
            </a:r>
            <a:endParaRPr lang="en-US" sz="1150" dirty="0"/>
          </a:p>
        </p:txBody>
      </p:sp>
      <p:sp>
        <p:nvSpPr>
          <p:cNvPr id="16" name="Text 14"/>
          <p:cNvSpPr/>
          <p:nvPr/>
        </p:nvSpPr>
        <p:spPr>
          <a:xfrm>
            <a:off x="841248" y="2980944"/>
            <a:ext cx="3675888" cy="1664208"/>
          </a:xfrm>
          <a:prstGeom prst="rect">
            <a:avLst/>
          </a:prstGeom>
          <a:noFill/>
          <a:ln/>
        </p:spPr>
        <p:txBody>
          <a:bodyPr wrap="square" lIns="0" tIns="0" rIns="0" bIns="0" rtlCol="0" anchor="t"/>
          <a:lstStyle/>
          <a:p>
            <a:pPr indent="0" marL="0">
              <a:lnSpc>
                <a:spcPts val="1200"/>
              </a:lnSpc>
              <a:buNone/>
            </a:pPr>
            <a:r>
              <a:rPr lang="en-US" sz="950" dirty="0">
                <a:solidFill>
                  <a:srgbClr val="9A93C4"/>
                </a:solidFill>
                <a:latin typeface="Calibri" pitchFamily="34" charset="0"/>
                <a:ea typeface="Calibri" pitchFamily="34" charset="-122"/>
                <a:cs typeface="Calibri" pitchFamily="34" charset="-120"/>
              </a:rPr>
              <a:t>One row per step. Engine marked by both colour and shape: square for the accelerator, circle for the core, diamond for the GPU. Row label states the operation in words.</a:t>
            </a:r>
            <a:endParaRPr lang="en-US" sz="950" dirty="0"/>
          </a:p>
        </p:txBody>
      </p:sp>
      <p:sp>
        <p:nvSpPr>
          <p:cNvPr id="17" name="Shape 15"/>
          <p:cNvSpPr/>
          <p:nvPr/>
        </p:nvSpPr>
        <p:spPr>
          <a:xfrm>
            <a:off x="4828032" y="2651760"/>
            <a:ext cx="2286000" cy="2103120"/>
          </a:xfrm>
          <a:prstGeom prst="rect">
            <a:avLst/>
          </a:prstGeom>
          <a:solidFill>
            <a:srgbClr val="241F52"/>
          </a:solidFill>
          <a:ln w="12700">
            <a:solidFill>
              <a:srgbClr val="6C4DE6"/>
            </a:solidFill>
            <a:prstDash val="solid"/>
          </a:ln>
        </p:spPr>
      </p:sp>
      <p:sp>
        <p:nvSpPr>
          <p:cNvPr id="18" name="Text 16"/>
          <p:cNvSpPr/>
          <p:nvPr/>
        </p:nvSpPr>
        <p:spPr>
          <a:xfrm>
            <a:off x="4956048" y="2743200"/>
            <a:ext cx="2029968" cy="237744"/>
          </a:xfrm>
          <a:prstGeom prst="rect">
            <a:avLst/>
          </a:prstGeom>
          <a:noFill/>
          <a:ln/>
        </p:spPr>
        <p:txBody>
          <a:bodyPr wrap="square" lIns="0" tIns="0" rIns="0" bIns="0" rtlCol="0" anchor="ctr"/>
          <a:lstStyle/>
          <a:p>
            <a:pPr indent="0" marL="0">
              <a:buNone/>
            </a:pPr>
            <a:r>
              <a:rPr lang="en-US" sz="1150" b="1" dirty="0">
                <a:solidFill>
                  <a:srgbClr val="FFFFFF"/>
                </a:solidFill>
                <a:latin typeface="Calibri" pitchFamily="34" charset="0"/>
                <a:ea typeface="Calibri" pitchFamily="34" charset="-122"/>
                <a:cs typeface="Calibri" pitchFamily="34" charset="-120"/>
              </a:rPr>
              <a:t>Modelled result</a:t>
            </a:r>
            <a:endParaRPr lang="en-US" sz="1150" dirty="0"/>
          </a:p>
        </p:txBody>
      </p:sp>
      <p:sp>
        <p:nvSpPr>
          <p:cNvPr id="19" name="Text 17"/>
          <p:cNvSpPr/>
          <p:nvPr/>
        </p:nvSpPr>
        <p:spPr>
          <a:xfrm>
            <a:off x="4956048" y="2980944"/>
            <a:ext cx="2029968" cy="1664208"/>
          </a:xfrm>
          <a:prstGeom prst="rect">
            <a:avLst/>
          </a:prstGeom>
          <a:noFill/>
          <a:ln/>
        </p:spPr>
        <p:txBody>
          <a:bodyPr wrap="square" lIns="0" tIns="0" rIns="0" bIns="0" rtlCol="0" anchor="t"/>
          <a:lstStyle/>
          <a:p>
            <a:pPr indent="0" marL="0">
              <a:lnSpc>
                <a:spcPts val="1200"/>
              </a:lnSpc>
              <a:buNone/>
            </a:pPr>
            <a:r>
              <a:rPr lang="en-US" sz="950" dirty="0">
                <a:solidFill>
                  <a:srgbClr val="9A93C4"/>
                </a:solidFill>
                <a:latin typeface="Calibri" pitchFamily="34" charset="0"/>
                <a:ea typeface="Calibri" pitchFamily="34" charset="-122"/>
                <a:cs typeface="Calibri" pitchFamily="34" charset="-120"/>
              </a:rPr>
              <a:t>Handshake rate, core time, cycles, latency, device time, rate per watt. Live region announces changes politely.</a:t>
            </a:r>
            <a:endParaRPr lang="en-US" sz="950" dirty="0"/>
          </a:p>
        </p:txBody>
      </p:sp>
      <p:sp>
        <p:nvSpPr>
          <p:cNvPr id="20" name="Shape 18"/>
          <p:cNvSpPr/>
          <p:nvPr/>
        </p:nvSpPr>
        <p:spPr>
          <a:xfrm>
            <a:off x="713232" y="4846320"/>
            <a:ext cx="6400800" cy="914400"/>
          </a:xfrm>
          <a:prstGeom prst="rect">
            <a:avLst/>
          </a:prstGeom>
          <a:solidFill>
            <a:srgbClr val="241F52"/>
          </a:solidFill>
          <a:ln w="12700">
            <a:solidFill>
              <a:srgbClr val="6C4DE6"/>
            </a:solidFill>
            <a:prstDash val="solid"/>
          </a:ln>
        </p:spPr>
      </p:sp>
      <p:sp>
        <p:nvSpPr>
          <p:cNvPr id="21" name="Text 19"/>
          <p:cNvSpPr/>
          <p:nvPr/>
        </p:nvSpPr>
        <p:spPr>
          <a:xfrm>
            <a:off x="841248" y="4937760"/>
            <a:ext cx="6144768" cy="237744"/>
          </a:xfrm>
          <a:prstGeom prst="rect">
            <a:avLst/>
          </a:prstGeom>
          <a:noFill/>
          <a:ln/>
        </p:spPr>
        <p:txBody>
          <a:bodyPr wrap="square" lIns="0" tIns="0" rIns="0" bIns="0" rtlCol="0" anchor="ctr"/>
          <a:lstStyle/>
          <a:p>
            <a:pPr indent="0" marL="0">
              <a:buNone/>
            </a:pPr>
            <a:r>
              <a:rPr lang="en-US" sz="1150" b="1" dirty="0">
                <a:solidFill>
                  <a:srgbClr val="FFFFFF"/>
                </a:solidFill>
                <a:latin typeface="Calibri" pitchFamily="34" charset="0"/>
                <a:ea typeface="Calibri" pitchFamily="34" charset="-122"/>
                <a:cs typeface="Calibri" pitchFamily="34" charset="-120"/>
              </a:rPr>
              <a:t>Per-step table and editable cost model</a:t>
            </a:r>
            <a:endParaRPr lang="en-US" sz="1150" dirty="0"/>
          </a:p>
        </p:txBody>
      </p:sp>
      <p:sp>
        <p:nvSpPr>
          <p:cNvPr id="22" name="Text 20"/>
          <p:cNvSpPr/>
          <p:nvPr/>
        </p:nvSpPr>
        <p:spPr>
          <a:xfrm>
            <a:off x="841248" y="5175504"/>
            <a:ext cx="6144768" cy="475488"/>
          </a:xfrm>
          <a:prstGeom prst="rect">
            <a:avLst/>
          </a:prstGeom>
          <a:noFill/>
          <a:ln/>
        </p:spPr>
        <p:txBody>
          <a:bodyPr wrap="square" lIns="0" tIns="0" rIns="0" bIns="0" rtlCol="0" anchor="t"/>
          <a:lstStyle/>
          <a:p>
            <a:pPr indent="0" marL="0">
              <a:lnSpc>
                <a:spcPts val="1200"/>
              </a:lnSpc>
              <a:buNone/>
            </a:pPr>
            <a:r>
              <a:rPr lang="en-US" sz="950" dirty="0">
                <a:solidFill>
                  <a:srgbClr val="9A93C4"/>
                </a:solidFill>
                <a:latin typeface="Calibri" pitchFamily="34" charset="0"/>
                <a:ea typeface="Calibri" pitchFamily="34" charset="-122"/>
                <a:cs typeface="Calibri" pitchFamily="34" charset="-120"/>
              </a:rPr>
              <a:t>Every figure in the graphics is also present as text in a table with row and column headers</a:t>
            </a:r>
            <a:endParaRPr lang="en-US" sz="950" dirty="0"/>
          </a:p>
        </p:txBody>
      </p:sp>
      <p:sp>
        <p:nvSpPr>
          <p:cNvPr id="23" name="Shape 21"/>
          <p:cNvSpPr/>
          <p:nvPr/>
        </p:nvSpPr>
        <p:spPr>
          <a:xfrm>
            <a:off x="7498080" y="1371600"/>
            <a:ext cx="4233672" cy="4526280"/>
          </a:xfrm>
          <a:prstGeom prst="roundRect">
            <a:avLst>
              <a:gd name="adj" fmla="val 1512"/>
            </a:avLst>
          </a:prstGeom>
          <a:solidFill>
            <a:srgbClr val="1E1A44"/>
          </a:solidFill>
          <a:ln w="12700">
            <a:solidFill>
              <a:srgbClr val="332C6B"/>
            </a:solidFill>
            <a:prstDash val="solid"/>
          </a:ln>
        </p:spPr>
      </p:sp>
      <p:sp>
        <p:nvSpPr>
          <p:cNvPr id="24" name="Text 22"/>
          <p:cNvSpPr/>
          <p:nvPr/>
        </p:nvSpPr>
        <p:spPr>
          <a:xfrm>
            <a:off x="7754112" y="1609344"/>
            <a:ext cx="3721608" cy="274320"/>
          </a:xfrm>
          <a:prstGeom prst="rect">
            <a:avLst/>
          </a:prstGeom>
          <a:noFill/>
          <a:ln/>
        </p:spPr>
        <p:txBody>
          <a:bodyPr wrap="square" lIns="0" tIns="0" rIns="0" bIns="0" rtlCol="0" anchor="ctr"/>
          <a:lstStyle/>
          <a:p>
            <a:pPr indent="0" marL="0">
              <a:buNone/>
            </a:pPr>
            <a:r>
              <a:rPr lang="en-US" sz="1450" b="1" dirty="0">
                <a:solidFill>
                  <a:srgbClr val="6C4DE6"/>
                </a:solidFill>
                <a:latin typeface="Calibri" pitchFamily="34" charset="0"/>
                <a:ea typeface="Calibri" pitchFamily="34" charset="-122"/>
                <a:cs typeface="Calibri" pitchFamily="34" charset="-120"/>
              </a:rPr>
              <a:t>Accessibility requirements</a:t>
            </a:r>
            <a:endParaRPr lang="en-US" sz="1450" dirty="0"/>
          </a:p>
        </p:txBody>
      </p:sp>
      <p:sp>
        <p:nvSpPr>
          <p:cNvPr id="25" name="Text 23"/>
          <p:cNvSpPr/>
          <p:nvPr/>
        </p:nvSpPr>
        <p:spPr>
          <a:xfrm>
            <a:off x="7754112" y="1993392"/>
            <a:ext cx="3721608" cy="3703320"/>
          </a:xfrm>
          <a:prstGeom prst="rect">
            <a:avLst/>
          </a:prstGeom>
          <a:noFill/>
          <a:ln/>
        </p:spPr>
        <p:txBody>
          <a:bodyPr wrap="square" lIns="0" tIns="0" rIns="0" bIns="0" rtlCol="0" anchor="t"/>
          <a:lstStyle/>
          <a:p>
            <a:pPr marL="342900" indent="-342900">
              <a:spcAft>
                <a:spcPts val="800"/>
              </a:spcAft>
              <a:buSzPct val="100000"/>
              <a:buChar char="•"/>
            </a:pPr>
            <a:r>
              <a:rPr lang="en-US" sz="1050" dirty="0">
                <a:solidFill>
                  <a:srgbClr val="CFC9F2"/>
                </a:solidFill>
                <a:latin typeface="Calibri" pitchFamily="34" charset="0"/>
                <a:ea typeface="Calibri" pitchFamily="34" charset="-122"/>
                <a:cs typeface="Calibri" pitchFamily="34" charset="-120"/>
              </a:rPr>
              <a:t>Text contrast at least 4.5 to 1, interface boundaries and graphics at least 3 to 1</a:t>
            </a:r>
            <a:endParaRPr lang="en-US" sz="1050" dirty="0"/>
          </a:p>
          <a:p>
            <a:pPr marL="342900" indent="-342900">
              <a:spcAft>
                <a:spcPts val="800"/>
              </a:spcAft>
              <a:buSzPct val="100000"/>
              <a:buChar char="•"/>
            </a:pPr>
            <a:r>
              <a:rPr lang="en-US" sz="1050" dirty="0">
                <a:solidFill>
                  <a:srgbClr val="CFC9F2"/>
                </a:solidFill>
                <a:latin typeface="Calibri" pitchFamily="34" charset="0"/>
                <a:ea typeface="Calibri" pitchFamily="34" charset="-122"/>
                <a:cs typeface="Calibri" pitchFamily="34" charset="-120"/>
              </a:rPr>
              <a:t>Every control reachable and operable by keyboard, with a visible focus indicator</a:t>
            </a:r>
            <a:endParaRPr lang="en-US" sz="1050" dirty="0"/>
          </a:p>
          <a:p>
            <a:pPr marL="342900" indent="-342900">
              <a:spcAft>
                <a:spcPts val="800"/>
              </a:spcAft>
              <a:buSzPct val="100000"/>
              <a:buChar char="•"/>
            </a:pPr>
            <a:r>
              <a:rPr lang="en-US" sz="1050" dirty="0">
                <a:solidFill>
                  <a:srgbClr val="CFC9F2"/>
                </a:solidFill>
                <a:latin typeface="Calibri" pitchFamily="34" charset="0"/>
                <a:ea typeface="Calibri" pitchFamily="34" charset="-122"/>
                <a:cs typeface="Calibri" pitchFamily="34" charset="-120"/>
              </a:rPr>
              <a:t>Animation can be paused, and honours the reduced-motion preference</a:t>
            </a:r>
            <a:endParaRPr lang="en-US" sz="1050" dirty="0"/>
          </a:p>
          <a:p>
            <a:pPr marL="342900" indent="-342900">
              <a:spcAft>
                <a:spcPts val="800"/>
              </a:spcAft>
              <a:buSzPct val="100000"/>
              <a:buChar char="•"/>
            </a:pPr>
            <a:r>
              <a:rPr lang="en-US" sz="1050" dirty="0">
                <a:solidFill>
                  <a:srgbClr val="CFC9F2"/>
                </a:solidFill>
                <a:latin typeface="Calibri" pitchFamily="34" charset="0"/>
                <a:ea typeface="Calibri" pitchFamily="34" charset="-122"/>
                <a:cs typeface="Calibri" pitchFamily="34" charset="-120"/>
              </a:rPr>
              <a:t>Interactive targets at least 24 by 24 pixels</a:t>
            </a:r>
            <a:endParaRPr lang="en-US" sz="1050" dirty="0"/>
          </a:p>
          <a:p>
            <a:pPr marL="342900" indent="-342900">
              <a:spcAft>
                <a:spcPts val="800"/>
              </a:spcAft>
              <a:buSzPct val="100000"/>
              <a:buChar char="•"/>
            </a:pPr>
            <a:r>
              <a:rPr lang="en-US" sz="1050" dirty="0">
                <a:solidFill>
                  <a:srgbClr val="CFC9F2"/>
                </a:solidFill>
                <a:latin typeface="Calibri" pitchFamily="34" charset="0"/>
                <a:ea typeface="Calibri" pitchFamily="34" charset="-122"/>
                <a:cs typeface="Calibri" pitchFamily="34" charset="-120"/>
              </a:rPr>
              <a:t>Meaning never carried by colour alone: each engine also has a distinct shape and a text label</a:t>
            </a:r>
            <a:endParaRPr lang="en-US" sz="1050" dirty="0"/>
          </a:p>
          <a:p>
            <a:pPr marL="342900" indent="-342900">
              <a:spcAft>
                <a:spcPts val="800"/>
              </a:spcAft>
              <a:buSzPct val="100000"/>
              <a:buChar char="•"/>
            </a:pPr>
            <a:r>
              <a:rPr lang="en-US" sz="1050" dirty="0">
                <a:solidFill>
                  <a:srgbClr val="CFC9F2"/>
                </a:solidFill>
                <a:latin typeface="Calibri" pitchFamily="34" charset="0"/>
                <a:ea typeface="Calibri" pitchFamily="34" charset="-122"/>
                <a:cs typeface="Calibri" pitchFamily="34" charset="-120"/>
              </a:rPr>
              <a:t>Every graphic has a text alternative, and every chart is duplicated as a data table</a:t>
            </a:r>
            <a:endParaRPr lang="en-US" sz="1050" dirty="0"/>
          </a:p>
          <a:p>
            <a:pPr marL="342900" indent="-342900">
              <a:spcAft>
                <a:spcPts val="800"/>
              </a:spcAft>
              <a:buSzPct val="100000"/>
              <a:buChar char="•"/>
            </a:pPr>
            <a:r>
              <a:rPr lang="en-US" sz="1050" dirty="0">
                <a:solidFill>
                  <a:srgbClr val="CFC9F2"/>
                </a:solidFill>
                <a:latin typeface="Calibri" pitchFamily="34" charset="0"/>
                <a:ea typeface="Calibri" pitchFamily="34" charset="-122"/>
                <a:cs typeface="Calibri" pitchFamily="34" charset="-120"/>
              </a:rPr>
              <a:t>All inputs have persistent visible labels, grouped under a legend</a:t>
            </a:r>
            <a:endParaRPr lang="en-US" sz="1050" dirty="0"/>
          </a:p>
          <a:p>
            <a:pPr marL="342900" indent="-342900">
              <a:spcAft>
                <a:spcPts val="800"/>
              </a:spcAft>
              <a:buSzPct val="100000"/>
              <a:buChar char="•"/>
            </a:pPr>
            <a:r>
              <a:rPr lang="en-US" sz="1050" dirty="0">
                <a:solidFill>
                  <a:srgbClr val="CFC9F2"/>
                </a:solidFill>
                <a:latin typeface="Calibri" pitchFamily="34" charset="0"/>
                <a:ea typeface="Calibri" pitchFamily="34" charset="-122"/>
                <a:cs typeface="Calibri" pitchFamily="34" charset="-120"/>
              </a:rPr>
              <a:t>Layout reflows to a single column without loss of content or function</a:t>
            </a:r>
            <a:endParaRPr lang="en-US" sz="1050" dirty="0"/>
          </a:p>
        </p:txBody>
      </p:sp>
      <p:sp>
        <p:nvSpPr>
          <p:cNvPr id="26" name="Text 24"/>
          <p:cNvSpPr/>
          <p:nvPr/>
        </p:nvSpPr>
        <p:spPr>
          <a:xfrm>
            <a:off x="548640" y="6080760"/>
            <a:ext cx="11091672" cy="310896"/>
          </a:xfrm>
          <a:prstGeom prst="rect">
            <a:avLst/>
          </a:prstGeom>
          <a:noFill/>
          <a:ln/>
        </p:spPr>
        <p:txBody>
          <a:bodyPr wrap="square" lIns="0" tIns="0" rIns="0" bIns="0" rtlCol="0" anchor="ctr"/>
          <a:lstStyle/>
          <a:p>
            <a:pPr indent="0" marL="0">
              <a:buNone/>
            </a:pPr>
            <a:r>
              <a:rPr lang="en-US" sz="1150" i="1" dirty="0">
                <a:solidFill>
                  <a:srgbClr val="F2A93B"/>
                </a:solidFill>
                <a:latin typeface="Calibri" pitchFamily="34" charset="0"/>
                <a:ea typeface="Calibri" pitchFamily="34" charset="-122"/>
                <a:cs typeface="Calibri" pitchFamily="34" charset="-120"/>
              </a:rPr>
              <a:t>Conformance is verified before the demo is shared, not after.</a:t>
            </a:r>
            <a:endParaRPr lang="en-US" sz="11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548640" y="365760"/>
            <a:ext cx="11091672" cy="566928"/>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Demo, cost model inputs</a:t>
            </a:r>
            <a:endParaRPr lang="en-US" sz="3100" dirty="0"/>
          </a:p>
        </p:txBody>
      </p:sp>
      <p:sp>
        <p:nvSpPr>
          <p:cNvPr id="3" name="Text 1"/>
          <p:cNvSpPr/>
          <p:nvPr/>
        </p:nvSpPr>
        <p:spPr>
          <a:xfrm>
            <a:off x="548640" y="932688"/>
            <a:ext cx="11091672" cy="310896"/>
          </a:xfrm>
          <a:prstGeom prst="rect">
            <a:avLst/>
          </a:prstGeom>
          <a:noFill/>
          <a:ln/>
        </p:spPr>
        <p:txBody>
          <a:bodyPr wrap="square" lIns="0" tIns="0" rIns="0" bIns="0" rtlCol="0" anchor="ctr"/>
          <a:lstStyle/>
          <a:p>
            <a:pPr indent="0" marL="0">
              <a:buNone/>
            </a:pPr>
            <a:r>
              <a:rPr lang="en-US" sz="1250" dirty="0">
                <a:solidFill>
                  <a:srgbClr val="9A93C4"/>
                </a:solidFill>
                <a:latin typeface="Calibri" pitchFamily="34" charset="0"/>
                <a:ea typeface="Calibri" pitchFamily="34" charset="-122"/>
                <a:cs typeface="Calibri" pitchFamily="34" charset="-120"/>
              </a:rPr>
              <a:t>Placeholder values, shipped to be overwritten by phase P1 measurements</a:t>
            </a:r>
            <a:endParaRPr lang="en-US" sz="125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548640" y="1444752"/>
          <a:ext cx="11091672" cy="914400"/>
        </p:xfrm>
        <a:graphic>
          <a:graphicData uri="http://schemas.openxmlformats.org/drawingml/2006/table">
            <a:tbl>
              <a:tblPr/>
              <a:tblGrid>
                <a:gridCol w="3977640"/>
                <a:gridCol w="1874520"/>
                <a:gridCol w="2331720"/>
                <a:gridCol w="2907792"/>
              </a:tblGrid>
              <a:tr h="402336">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Input</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3D2C8F"/>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Engine</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3D2C8F"/>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Placeholder</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3D2C8F"/>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Replaced by</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3D2C8F"/>
                    </a:solidFill>
                  </a:tcPr>
                </a:tc>
              </a:tr>
              <a:tr h="402336">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Parse ClientHello and transcript</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Core</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8 µs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Profiling pass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02336">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X25519 ECDH</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Core</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45 µs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openssl speed, ecdhx25519</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02336">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X25519 ECDH, offloaded</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Accelerator</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6 µs core, 30 µs device</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Accelerator counters plus openssl speed</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02336">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ML-KEM-768 encapsulate</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Core, AVX-512</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12 µs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openssl speed, kem algorithms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02336">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ML-KEM-768 encapsulate</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GPU, batched</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3 µs core, 8 µs device</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GPU kernel duration</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02336">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RSA-3072 sign</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Core</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1300 µs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openssl speed, rsa3072</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02336">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RSA-3072 sign, offloaded</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Accelerator</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20 µs core, 420 µs device</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Accelerator counters plus openssl speed</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02336">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ML-DSA-65 sign</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Core, AVX-512</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180 µs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openssl speed, signature algorithms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02336">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GPU batch fill wait</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Queue</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120 µs</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Batch size against latency sweep</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r h="402336">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Core frequency and power per core</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Platform</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2.4 GHz, 6.5 W</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c>
                  <a:txBody>
                    <a:bodyPr/>
                    <a:lstStyle/>
                    <a:p>
                      <a:pPr indent="0" marL="0">
                        <a:buNone/>
                      </a:pPr>
                      <a:r>
                        <a:rPr lang="en-US" sz="1100" dirty="0">
                          <a:solidFill>
                            <a:srgbClr val="CFC9F2"/>
                          </a:solidFill>
                          <a:latin typeface="Calibri" pitchFamily="34" charset="0"/>
                          <a:ea typeface="Calibri" pitchFamily="34" charset="-122"/>
                          <a:cs typeface="Calibri" pitchFamily="34" charset="-120"/>
                        </a:rPr>
                        <a:t>turbostat during a measured run</a:t>
                      </a:r>
                      <a:endParaRPr lang="en-US" sz="1100" dirty="0">
                        <a:latin typeface="Calibri" charset="0"/>
                        <a:ea typeface="Calibri" charset="0"/>
                        <a:cs typeface="Calibri" charset="0"/>
                      </a:endParaRPr>
                    </a:p>
                  </a:txBody>
                  <a:tcPr marL="64008" marR="64008" marT="64008" marB="64008" anchor="ctr">
                    <a:lnL w="12700" cap="flat" cmpd="sng" algn="ctr">
                      <a:solidFill>
                        <a:srgbClr val="332C6B"/>
                      </a:solidFill>
                      <a:prstDash val="solid"/>
                      <a:round/>
                      <a:headEnd type="none" w="med" len="med"/>
                      <a:tailEnd type="none" w="med" len="med"/>
                    </a:lnL>
                    <a:lnR w="12700" cap="flat" cmpd="sng" algn="ctr">
                      <a:solidFill>
                        <a:srgbClr val="332C6B"/>
                      </a:solidFill>
                      <a:prstDash val="solid"/>
                      <a:round/>
                      <a:headEnd type="none" w="med" len="med"/>
                      <a:tailEnd type="none" w="med" len="med"/>
                    </a:lnR>
                    <a:lnT w="12700" cap="flat" cmpd="sng" algn="ctr">
                      <a:solidFill>
                        <a:srgbClr val="332C6B"/>
                      </a:solidFill>
                      <a:prstDash val="solid"/>
                      <a:round/>
                      <a:headEnd type="none" w="med" len="med"/>
                      <a:tailEnd type="none" w="med" len="med"/>
                    </a:lnT>
                    <a:lnB w="12700" cap="flat" cmpd="sng" algn="ctr">
                      <a:solidFill>
                        <a:srgbClr val="332C6B"/>
                      </a:solidFill>
                      <a:prstDash val="solid"/>
                      <a:round/>
                      <a:headEnd type="none" w="med" len="med"/>
                      <a:tailEnd type="none" w="med" len="med"/>
                    </a:lnB>
                    <a:solidFill>
                      <a:srgbClr val="1E1A44"/>
                    </a:solidFill>
                  </a:tcPr>
                </a:tc>
              </a:tr>
            </a:tbl>
          </a:graphicData>
        </a:graphic>
      </p:graphicFrame>
      <p:sp>
        <p:nvSpPr>
          <p:cNvPr id="5" name="Text 2"/>
          <p:cNvSpPr/>
          <p:nvPr/>
        </p:nvSpPr>
        <p:spPr>
          <a:xfrm>
            <a:off x="548640" y="6053328"/>
            <a:ext cx="11091672" cy="548640"/>
          </a:xfrm>
          <a:prstGeom prst="rect">
            <a:avLst/>
          </a:prstGeom>
          <a:noFill/>
          <a:ln/>
        </p:spPr>
        <p:txBody>
          <a:bodyPr wrap="square" lIns="0" tIns="0" rIns="0" bIns="0" rtlCol="0" anchor="ctr"/>
          <a:lstStyle/>
          <a:p>
            <a:pPr indent="0" marL="0">
              <a:lnSpc>
                <a:spcPts val="1700"/>
              </a:lnSpc>
              <a:buNone/>
            </a:pPr>
            <a:r>
              <a:rPr lang="en-US" sz="1150" i="1" dirty="0">
                <a:solidFill>
                  <a:srgbClr val="F2A93B"/>
                </a:solidFill>
                <a:latin typeface="Calibri" pitchFamily="34" charset="0"/>
                <a:ea typeface="Calibri" pitchFamily="34" charset="-122"/>
                <a:cs typeface="Calibri" pitchFamily="34" charset="-120"/>
              </a:rPr>
              <a:t>Handshake rate is derived, never entered. Core time per handshake is summed from these inputs, so any figure the demo reports can be traced back to a measurement or to a placeholder.</a:t>
            </a:r>
            <a:endParaRPr lang="en-US" sz="11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548640" y="365760"/>
            <a:ext cx="11091672" cy="566928"/>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Phases and deliverables</a:t>
            </a:r>
            <a:endParaRPr lang="en-US" sz="3100" dirty="0"/>
          </a:p>
        </p:txBody>
      </p:sp>
      <p:sp>
        <p:nvSpPr>
          <p:cNvPr id="3" name="Text 1"/>
          <p:cNvSpPr/>
          <p:nvPr/>
        </p:nvSpPr>
        <p:spPr>
          <a:xfrm>
            <a:off x="548640" y="932688"/>
            <a:ext cx="11091672" cy="310896"/>
          </a:xfrm>
          <a:prstGeom prst="rect">
            <a:avLst/>
          </a:prstGeom>
          <a:noFill/>
          <a:ln/>
        </p:spPr>
        <p:txBody>
          <a:bodyPr wrap="square" lIns="0" tIns="0" rIns="0" bIns="0" rtlCol="0" anchor="ctr"/>
          <a:lstStyle/>
          <a:p>
            <a:pPr indent="0" marL="0">
              <a:buNone/>
            </a:pPr>
            <a:r>
              <a:rPr lang="en-US" sz="1250" dirty="0">
                <a:solidFill>
                  <a:srgbClr val="9A93C4"/>
                </a:solidFill>
                <a:latin typeface="Calibri" pitchFamily="34" charset="0"/>
                <a:ea typeface="Calibri" pitchFamily="34" charset="-122"/>
                <a:cs typeface="Calibri" pitchFamily="34" charset="-120"/>
              </a:rPr>
              <a:t>Instrumentation is validated before any comparative number is produced</a:t>
            </a:r>
            <a:endParaRPr lang="en-US" sz="1250" dirty="0"/>
          </a:p>
        </p:txBody>
      </p:sp>
      <p:sp>
        <p:nvSpPr>
          <p:cNvPr id="4" name="Shape 2"/>
          <p:cNvSpPr/>
          <p:nvPr/>
        </p:nvSpPr>
        <p:spPr>
          <a:xfrm>
            <a:off x="548640" y="1481328"/>
            <a:ext cx="7680960" cy="1097280"/>
          </a:xfrm>
          <a:prstGeom prst="roundRect">
            <a:avLst>
              <a:gd name="adj" fmla="val 5833"/>
            </a:avLst>
          </a:prstGeom>
          <a:solidFill>
            <a:srgbClr val="1E1A44"/>
          </a:solidFill>
          <a:ln w="12700">
            <a:solidFill>
              <a:srgbClr val="332C6B"/>
            </a:solidFill>
            <a:prstDash val="solid"/>
          </a:ln>
        </p:spPr>
      </p:sp>
      <p:sp>
        <p:nvSpPr>
          <p:cNvPr id="5" name="Shape 3"/>
          <p:cNvSpPr/>
          <p:nvPr/>
        </p:nvSpPr>
        <p:spPr>
          <a:xfrm>
            <a:off x="804672" y="1865376"/>
            <a:ext cx="329184" cy="329184"/>
          </a:xfrm>
          <a:prstGeom prst="roundRect">
            <a:avLst>
              <a:gd name="adj" fmla="val 16667"/>
            </a:avLst>
          </a:prstGeom>
          <a:solidFill>
            <a:srgbClr val="6C4DE6"/>
          </a:solidFill>
          <a:ln w="12700">
            <a:solidFill>
              <a:srgbClr val="6C4DE6"/>
            </a:solidFill>
            <a:prstDash val="solid"/>
          </a:ln>
        </p:spPr>
      </p:sp>
      <p:sp>
        <p:nvSpPr>
          <p:cNvPr id="6" name="Text 4"/>
          <p:cNvSpPr/>
          <p:nvPr/>
        </p:nvSpPr>
        <p:spPr>
          <a:xfrm>
            <a:off x="804672" y="1865376"/>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0</a:t>
            </a:r>
            <a:endParaRPr lang="en-US" sz="1250" dirty="0"/>
          </a:p>
        </p:txBody>
      </p:sp>
      <p:sp>
        <p:nvSpPr>
          <p:cNvPr id="7" name="Text 5"/>
          <p:cNvSpPr/>
          <p:nvPr/>
        </p:nvSpPr>
        <p:spPr>
          <a:xfrm>
            <a:off x="1325880" y="1645920"/>
            <a:ext cx="6309360" cy="292608"/>
          </a:xfrm>
          <a:prstGeom prst="rect">
            <a:avLst/>
          </a:prstGeom>
          <a:noFill/>
          <a:ln/>
        </p:spPr>
        <p:txBody>
          <a:bodyPr wrap="square" lIns="0" tIns="0" rIns="0" bIns="0"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Bring-up</a:t>
            </a:r>
            <a:endParaRPr lang="en-US" sz="1450" dirty="0"/>
          </a:p>
        </p:txBody>
      </p:sp>
      <p:sp>
        <p:nvSpPr>
          <p:cNvPr id="8" name="Text 6"/>
          <p:cNvSpPr/>
          <p:nvPr/>
        </p:nvSpPr>
        <p:spPr>
          <a:xfrm>
            <a:off x="1325880" y="1956816"/>
            <a:ext cx="6675120" cy="548640"/>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Stack installed and version-pinned. Telemetry pipeline validated against a known load. Sampling overhead quantified. Idle baseline captured.</a:t>
            </a:r>
            <a:endParaRPr lang="en-US" sz="1150" dirty="0"/>
          </a:p>
        </p:txBody>
      </p:sp>
      <p:sp>
        <p:nvSpPr>
          <p:cNvPr id="9" name="Shape 7"/>
          <p:cNvSpPr/>
          <p:nvPr/>
        </p:nvSpPr>
        <p:spPr>
          <a:xfrm>
            <a:off x="548640" y="2688336"/>
            <a:ext cx="7680960" cy="1097280"/>
          </a:xfrm>
          <a:prstGeom prst="roundRect">
            <a:avLst>
              <a:gd name="adj" fmla="val 5833"/>
            </a:avLst>
          </a:prstGeom>
          <a:solidFill>
            <a:srgbClr val="1E1A44"/>
          </a:solidFill>
          <a:ln w="12700">
            <a:solidFill>
              <a:srgbClr val="332C6B"/>
            </a:solidFill>
            <a:prstDash val="solid"/>
          </a:ln>
        </p:spPr>
      </p:sp>
      <p:sp>
        <p:nvSpPr>
          <p:cNvPr id="10" name="Shape 8"/>
          <p:cNvSpPr/>
          <p:nvPr/>
        </p:nvSpPr>
        <p:spPr>
          <a:xfrm>
            <a:off x="804672" y="3072384"/>
            <a:ext cx="329184" cy="329184"/>
          </a:xfrm>
          <a:prstGeom prst="roundRect">
            <a:avLst>
              <a:gd name="adj" fmla="val 16667"/>
            </a:avLst>
          </a:prstGeom>
          <a:solidFill>
            <a:srgbClr val="6C4DE6"/>
          </a:solidFill>
          <a:ln w="12700">
            <a:solidFill>
              <a:srgbClr val="6C4DE6"/>
            </a:solidFill>
            <a:prstDash val="solid"/>
          </a:ln>
        </p:spPr>
      </p:sp>
      <p:sp>
        <p:nvSpPr>
          <p:cNvPr id="11" name="Text 9"/>
          <p:cNvSpPr/>
          <p:nvPr/>
        </p:nvSpPr>
        <p:spPr>
          <a:xfrm>
            <a:off x="804672" y="3072384"/>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12" name="Text 10"/>
          <p:cNvSpPr/>
          <p:nvPr/>
        </p:nvSpPr>
        <p:spPr>
          <a:xfrm>
            <a:off x="1325880" y="2852928"/>
            <a:ext cx="6309360" cy="292608"/>
          </a:xfrm>
          <a:prstGeom prst="rect">
            <a:avLst/>
          </a:prstGeom>
          <a:noFill/>
          <a:ln/>
        </p:spPr>
        <p:txBody>
          <a:bodyPr wrap="square" lIns="0" tIns="0" rIns="0" bIns="0"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Primitives</a:t>
            </a:r>
            <a:endParaRPr lang="en-US" sz="1450" dirty="0"/>
          </a:p>
        </p:txBody>
      </p:sp>
      <p:sp>
        <p:nvSpPr>
          <p:cNvPr id="13" name="Text 11"/>
          <p:cNvSpPr/>
          <p:nvPr/>
        </p:nvSpPr>
        <p:spPr>
          <a:xfrm>
            <a:off x="1325880" y="3163824"/>
            <a:ext cx="6675120" cy="548640"/>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Per-operation costs for every algorithm in the matrix, on the target host. Establishes the floor that connection-level results must be consistent with.</a:t>
            </a:r>
            <a:endParaRPr lang="en-US" sz="1150" dirty="0"/>
          </a:p>
        </p:txBody>
      </p:sp>
      <p:sp>
        <p:nvSpPr>
          <p:cNvPr id="14" name="Shape 12"/>
          <p:cNvSpPr/>
          <p:nvPr/>
        </p:nvSpPr>
        <p:spPr>
          <a:xfrm>
            <a:off x="548640" y="3895344"/>
            <a:ext cx="7680960" cy="1097280"/>
          </a:xfrm>
          <a:prstGeom prst="roundRect">
            <a:avLst>
              <a:gd name="adj" fmla="val 5833"/>
            </a:avLst>
          </a:prstGeom>
          <a:solidFill>
            <a:srgbClr val="1E1A44"/>
          </a:solidFill>
          <a:ln w="12700">
            <a:solidFill>
              <a:srgbClr val="332C6B"/>
            </a:solidFill>
            <a:prstDash val="solid"/>
          </a:ln>
        </p:spPr>
      </p:sp>
      <p:sp>
        <p:nvSpPr>
          <p:cNvPr id="15" name="Shape 13"/>
          <p:cNvSpPr/>
          <p:nvPr/>
        </p:nvSpPr>
        <p:spPr>
          <a:xfrm>
            <a:off x="804672" y="4279392"/>
            <a:ext cx="329184" cy="329184"/>
          </a:xfrm>
          <a:prstGeom prst="roundRect">
            <a:avLst>
              <a:gd name="adj" fmla="val 16667"/>
            </a:avLst>
          </a:prstGeom>
          <a:solidFill>
            <a:srgbClr val="6C4DE6"/>
          </a:solidFill>
          <a:ln w="12700">
            <a:solidFill>
              <a:srgbClr val="6C4DE6"/>
            </a:solidFill>
            <a:prstDash val="solid"/>
          </a:ln>
        </p:spPr>
      </p:sp>
      <p:sp>
        <p:nvSpPr>
          <p:cNvPr id="16" name="Text 14"/>
          <p:cNvSpPr/>
          <p:nvPr/>
        </p:nvSpPr>
        <p:spPr>
          <a:xfrm>
            <a:off x="804672" y="4279392"/>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7" name="Text 15"/>
          <p:cNvSpPr/>
          <p:nvPr/>
        </p:nvSpPr>
        <p:spPr>
          <a:xfrm>
            <a:off x="1325880" y="4059936"/>
            <a:ext cx="6309360" cy="292608"/>
          </a:xfrm>
          <a:prstGeom prst="rect">
            <a:avLst/>
          </a:prstGeom>
          <a:noFill/>
          <a:ln/>
        </p:spPr>
        <p:txBody>
          <a:bodyPr wrap="square" lIns="0" tIns="0" rIns="0" bIns="0"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Handshake and bulk</a:t>
            </a:r>
            <a:endParaRPr lang="en-US" sz="1450" dirty="0"/>
          </a:p>
        </p:txBody>
      </p:sp>
      <p:sp>
        <p:nvSpPr>
          <p:cNvPr id="18" name="Text 16"/>
          <p:cNvSpPr/>
          <p:nvPr/>
        </p:nvSpPr>
        <p:spPr>
          <a:xfrm>
            <a:off x="1325880" y="4370832"/>
            <a:ext cx="6675120" cy="548640"/>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Arms A1, B1, B2 and C1 across all three workloads. Single core first, then socket scale-out.</a:t>
            </a:r>
            <a:endParaRPr lang="en-US" sz="1150" dirty="0"/>
          </a:p>
        </p:txBody>
      </p:sp>
      <p:sp>
        <p:nvSpPr>
          <p:cNvPr id="19" name="Shape 17"/>
          <p:cNvSpPr/>
          <p:nvPr/>
        </p:nvSpPr>
        <p:spPr>
          <a:xfrm>
            <a:off x="548640" y="5102352"/>
            <a:ext cx="7680960" cy="1097280"/>
          </a:xfrm>
          <a:prstGeom prst="roundRect">
            <a:avLst>
              <a:gd name="adj" fmla="val 5833"/>
            </a:avLst>
          </a:prstGeom>
          <a:solidFill>
            <a:srgbClr val="1E1A44"/>
          </a:solidFill>
          <a:ln w="12700">
            <a:solidFill>
              <a:srgbClr val="332C6B"/>
            </a:solidFill>
            <a:prstDash val="solid"/>
          </a:ln>
        </p:spPr>
      </p:sp>
      <p:sp>
        <p:nvSpPr>
          <p:cNvPr id="20" name="Shape 18"/>
          <p:cNvSpPr/>
          <p:nvPr/>
        </p:nvSpPr>
        <p:spPr>
          <a:xfrm>
            <a:off x="804672" y="5486400"/>
            <a:ext cx="329184" cy="329184"/>
          </a:xfrm>
          <a:prstGeom prst="roundRect">
            <a:avLst>
              <a:gd name="adj" fmla="val 16667"/>
            </a:avLst>
          </a:prstGeom>
          <a:solidFill>
            <a:srgbClr val="6C4DE6"/>
          </a:solidFill>
          <a:ln w="12700">
            <a:solidFill>
              <a:srgbClr val="6C4DE6"/>
            </a:solidFill>
            <a:prstDash val="solid"/>
          </a:ln>
        </p:spPr>
      </p:sp>
      <p:sp>
        <p:nvSpPr>
          <p:cNvPr id="21" name="Text 19"/>
          <p:cNvSpPr/>
          <p:nvPr/>
        </p:nvSpPr>
        <p:spPr>
          <a:xfrm>
            <a:off x="804672" y="5486400"/>
            <a:ext cx="329184" cy="329184"/>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22" name="Text 20"/>
          <p:cNvSpPr/>
          <p:nvPr/>
        </p:nvSpPr>
        <p:spPr>
          <a:xfrm>
            <a:off x="1325880" y="5266944"/>
            <a:ext cx="6309360" cy="292608"/>
          </a:xfrm>
          <a:prstGeom prst="rect">
            <a:avLst/>
          </a:prstGeom>
          <a:noFill/>
          <a:ln/>
        </p:spPr>
        <p:txBody>
          <a:bodyPr wrap="square" lIns="0" tIns="0" rIns="0" bIns="0"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GPU arm</a:t>
            </a:r>
            <a:endParaRPr lang="en-US" sz="1450" dirty="0"/>
          </a:p>
        </p:txBody>
      </p:sp>
      <p:sp>
        <p:nvSpPr>
          <p:cNvPr id="23" name="Text 21"/>
          <p:cNvSpPr/>
          <p:nvPr/>
        </p:nvSpPr>
        <p:spPr>
          <a:xfrm>
            <a:off x="1325880" y="5577840"/>
            <a:ext cx="6675120" cy="548640"/>
          </a:xfrm>
          <a:prstGeom prst="rect">
            <a:avLst/>
          </a:prstGeom>
          <a:noFill/>
          <a:ln/>
        </p:spPr>
        <p:txBody>
          <a:bodyPr wrap="square" lIns="0" tIns="0" rIns="0" bIns="0" rtlCol="0" anchor="t"/>
          <a:lstStyle/>
          <a:p>
            <a:pPr indent="0" marL="0">
              <a:lnSpc>
                <a:spcPts val="1500"/>
              </a:lnSpc>
              <a:buNone/>
            </a:pPr>
            <a:r>
              <a:rPr lang="en-US" sz="1150" dirty="0">
                <a:solidFill>
                  <a:srgbClr val="CFC9F2"/>
                </a:solidFill>
                <a:latin typeface="Calibri" pitchFamily="34" charset="0"/>
                <a:ea typeface="Calibri" pitchFamily="34" charset="-122"/>
                <a:cs typeface="Calibri" pitchFamily="34" charset="-120"/>
              </a:rPr>
              <a:t>Arm D1 plus the batch size against latency sweep. Reported separately because it changes the latency contract.</a:t>
            </a:r>
            <a:endParaRPr lang="en-US" sz="1150" dirty="0"/>
          </a:p>
        </p:txBody>
      </p:sp>
      <p:sp>
        <p:nvSpPr>
          <p:cNvPr id="24" name="Shape 22"/>
          <p:cNvSpPr/>
          <p:nvPr/>
        </p:nvSpPr>
        <p:spPr>
          <a:xfrm>
            <a:off x="8503920" y="1481328"/>
            <a:ext cx="3136392" cy="4553712"/>
          </a:xfrm>
          <a:prstGeom prst="roundRect">
            <a:avLst>
              <a:gd name="adj" fmla="val 2041"/>
            </a:avLst>
          </a:prstGeom>
          <a:solidFill>
            <a:srgbClr val="241F52"/>
          </a:solidFill>
          <a:ln w="12700">
            <a:solidFill>
              <a:srgbClr val="332C6B"/>
            </a:solidFill>
            <a:prstDash val="solid"/>
          </a:ln>
        </p:spPr>
      </p:sp>
      <p:sp>
        <p:nvSpPr>
          <p:cNvPr id="25" name="Text 23"/>
          <p:cNvSpPr/>
          <p:nvPr/>
        </p:nvSpPr>
        <p:spPr>
          <a:xfrm>
            <a:off x="8778240" y="1719072"/>
            <a:ext cx="2587752" cy="310896"/>
          </a:xfrm>
          <a:prstGeom prst="rect">
            <a:avLst/>
          </a:prstGeom>
          <a:noFill/>
          <a:ln/>
        </p:spPr>
        <p:txBody>
          <a:bodyPr wrap="square" lIns="0" tIns="0" rIns="0" bIns="0" rtlCol="0" anchor="ctr"/>
          <a:lstStyle/>
          <a:p>
            <a:pPr indent="0" marL="0">
              <a:buNone/>
            </a:pPr>
            <a:r>
              <a:rPr lang="en-US" sz="1500" b="1" dirty="0">
                <a:solidFill>
                  <a:srgbClr val="6C4DE6"/>
                </a:solidFill>
                <a:latin typeface="Calibri" pitchFamily="34" charset="0"/>
                <a:ea typeface="Calibri" pitchFamily="34" charset="-122"/>
                <a:cs typeface="Calibri" pitchFamily="34" charset="-120"/>
              </a:rPr>
              <a:t>Deliverables</a:t>
            </a:r>
            <a:endParaRPr lang="en-US" sz="1500" dirty="0"/>
          </a:p>
        </p:txBody>
      </p:sp>
      <p:sp>
        <p:nvSpPr>
          <p:cNvPr id="26" name="Text 24"/>
          <p:cNvSpPr/>
          <p:nvPr/>
        </p:nvSpPr>
        <p:spPr>
          <a:xfrm>
            <a:off x="8778240" y="2121408"/>
            <a:ext cx="2587752" cy="3703320"/>
          </a:xfrm>
          <a:prstGeom prst="rect">
            <a:avLst/>
          </a:prstGeom>
          <a:noFill/>
          <a:ln/>
        </p:spPr>
        <p:txBody>
          <a:bodyPr wrap="square" lIns="0" tIns="0" rIns="0" bIns="0" rtlCol="0" anchor="t"/>
          <a:lstStyle/>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Run manifest per run, capturing every version and firmware setting</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Raw telemetry in a columnar store, one row per sample per counter</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Primitive cost table for the target host</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Per-arm results with median and interquartile spread</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Derived metric notebook, reproducible from raw data</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Two-page findings memo with the four questions answered</a:t>
            </a:r>
            <a:endParaRPr lang="en-US" sz="1150" dirty="0"/>
          </a:p>
          <a:p>
            <a:pPr marL="342900" indent="-342900">
              <a:spcAft>
                <a:spcPts val="900"/>
              </a:spcAft>
              <a:buSzPct val="100000"/>
              <a:buChar char="•"/>
            </a:pPr>
            <a:r>
              <a:rPr lang="en-US" sz="1150" dirty="0">
                <a:solidFill>
                  <a:srgbClr val="CFC9F2"/>
                </a:solidFill>
                <a:latin typeface="Calibri" pitchFamily="34" charset="0"/>
                <a:ea typeface="Calibri" pitchFamily="34" charset="-122"/>
                <a:cs typeface="Calibri" pitchFamily="34" charset="-120"/>
              </a:rPr>
              <a:t>Companion demo page, cost model loaded with measured values</a:t>
            </a:r>
            <a:endParaRPr lang="en-US" sz="1150" dirty="0"/>
          </a:p>
        </p:txBody>
      </p:sp>
      <p:sp>
        <p:nvSpPr>
          <p:cNvPr id="27" name="Text 25"/>
          <p:cNvSpPr/>
          <p:nvPr/>
        </p:nvSpPr>
        <p:spPr>
          <a:xfrm>
            <a:off x="548640" y="6263640"/>
            <a:ext cx="7680960" cy="310896"/>
          </a:xfrm>
          <a:prstGeom prst="rect">
            <a:avLst/>
          </a:prstGeom>
          <a:noFill/>
          <a:ln/>
        </p:spPr>
        <p:txBody>
          <a:bodyPr wrap="square" lIns="0" tIns="0" rIns="0" bIns="0" rtlCol="0" anchor="ctr"/>
          <a:lstStyle/>
          <a:p>
            <a:pPr indent="0" marL="0">
              <a:buNone/>
            </a:pPr>
            <a:r>
              <a:rPr lang="en-US" sz="1150" i="1" dirty="0">
                <a:solidFill>
                  <a:srgbClr val="F2A93B"/>
                </a:solidFill>
                <a:latin typeface="Calibri" pitchFamily="34" charset="0"/>
                <a:ea typeface="Calibri" pitchFamily="34" charset="-122"/>
                <a:cs typeface="Calibri" pitchFamily="34" charset="-120"/>
              </a:rPr>
              <a:t>A result without its run manifest is not a result and is not reported.</a:t>
            </a:r>
            <a:endParaRPr lang="en-US" sz="11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Post-quantum TLS acceleration test plan</dc:title>
  <dc:subject>PptxGenJS Presentation</dc:subject>
  <dc:creator>Metrum AI</dc:creator>
  <cp:lastModifiedBy>Metrum AI</cp:lastModifiedBy>
  <cp:revision>1</cp:revision>
  <dcterms:created xsi:type="dcterms:W3CDTF">2026-08-18T15:39:58Z</dcterms:created>
  <dcterms:modified xsi:type="dcterms:W3CDTF">2026-08-18T15:39:58Z</dcterms:modified>
</cp:coreProperties>
</file>